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9"/>
  </p:notesMasterIdLst>
  <p:sldIdLst>
    <p:sldId id="287" r:id="rId5"/>
    <p:sldId id="288" r:id="rId6"/>
    <p:sldId id="320" r:id="rId7"/>
    <p:sldId id="323" r:id="rId8"/>
    <p:sldId id="297" r:id="rId9"/>
    <p:sldId id="324" r:id="rId10"/>
    <p:sldId id="291" r:id="rId11"/>
    <p:sldId id="298" r:id="rId12"/>
    <p:sldId id="319" r:id="rId13"/>
    <p:sldId id="310" r:id="rId14"/>
    <p:sldId id="305" r:id="rId15"/>
    <p:sldId id="259" r:id="rId16"/>
    <p:sldId id="315" r:id="rId17"/>
    <p:sldId id="260" r:id="rId18"/>
    <p:sldId id="316" r:id="rId19"/>
    <p:sldId id="256" r:id="rId20"/>
    <p:sldId id="292" r:id="rId21"/>
    <p:sldId id="299" r:id="rId22"/>
    <p:sldId id="293" r:id="rId23"/>
    <p:sldId id="302" r:id="rId24"/>
    <p:sldId id="360" r:id="rId25"/>
    <p:sldId id="361" r:id="rId26"/>
    <p:sldId id="311" r:id="rId27"/>
    <p:sldId id="304" r:id="rId28"/>
  </p:sldIdLst>
  <p:sldSz cx="9144000" cy="6858000" type="screen4x3"/>
  <p:notesSz cx="6794500" cy="9906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20A515-D72D-204F-9F65-D6EA5A0EAD38}">
          <p14:sldIdLst>
            <p14:sldId id="287"/>
            <p14:sldId id="288"/>
            <p14:sldId id="320"/>
            <p14:sldId id="323"/>
            <p14:sldId id="297"/>
            <p14:sldId id="324"/>
            <p14:sldId id="291"/>
            <p14:sldId id="298"/>
            <p14:sldId id="319"/>
            <p14:sldId id="310"/>
            <p14:sldId id="305"/>
            <p14:sldId id="259"/>
            <p14:sldId id="315"/>
            <p14:sldId id="260"/>
            <p14:sldId id="316"/>
            <p14:sldId id="256"/>
            <p14:sldId id="292"/>
            <p14:sldId id="299"/>
            <p14:sldId id="293"/>
            <p14:sldId id="302"/>
            <p14:sldId id="360"/>
            <p14:sldId id="361"/>
            <p14:sldId id="311"/>
            <p14:sldId id="304"/>
          </p14:sldIdLst>
        </p14:section>
        <p14:section name="Раздел без заголовка" id="{0C7DEEC0-B4C9-4390-91C0-79CF85F830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999"/>
    <a:srgbClr val="24666A"/>
    <a:srgbClr val="256569"/>
    <a:srgbClr val="5B9BD5"/>
    <a:srgbClr val="D7D7D7"/>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5" autoAdjust="0"/>
    <p:restoredTop sz="94660"/>
  </p:normalViewPr>
  <p:slideViewPr>
    <p:cSldViewPr snapToGrid="0">
      <p:cViewPr varScale="1">
        <p:scale>
          <a:sx n="86" d="100"/>
          <a:sy n="86" d="100"/>
        </p:scale>
        <p:origin x="1051"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F492F7-DAB9-496F-AC93-6169A88E9BA1}" type="doc">
      <dgm:prSet loTypeId="urn:microsoft.com/office/officeart/2005/8/layout/cycle6" loCatId="cycle" qsTypeId="urn:microsoft.com/office/officeart/2005/8/quickstyle/simple1" qsCatId="simple" csTypeId="urn:microsoft.com/office/officeart/2005/8/colors/colorful1" csCatId="colorful" phldr="1"/>
      <dgm:spPr/>
      <dgm:t>
        <a:bodyPr/>
        <a:lstStyle/>
        <a:p>
          <a:endParaRPr lang="ru-RU"/>
        </a:p>
      </dgm:t>
    </dgm:pt>
    <dgm:pt modelId="{483672EE-FEB2-4DAD-959C-73F138A6CC7E}">
      <dgm:prSet custT="1"/>
      <dgm:spPr/>
      <dgm:t>
        <a:bodyPr/>
        <a:lstStyle/>
        <a:p>
          <a:r>
            <a:rPr lang="ru-RU" sz="2000" b="1" dirty="0">
              <a:latin typeface="Times New Roman" pitchFamily="18" charset="0"/>
              <a:cs typeface="Times New Roman" pitchFamily="18" charset="0"/>
            </a:rPr>
            <a:t>Мотивация – один из факторов успешного обучения  на уроках математики.</a:t>
          </a:r>
        </a:p>
      </dgm:t>
    </dgm:pt>
    <dgm:pt modelId="{BB001752-7D42-45CE-9EE0-A02EF5E326CC}" type="parTrans" cxnId="{2806B25C-B382-4570-9D04-4A6CB79BEA32}">
      <dgm:prSet/>
      <dgm:spPr/>
      <dgm:t>
        <a:bodyPr/>
        <a:lstStyle/>
        <a:p>
          <a:endParaRPr lang="ru-RU"/>
        </a:p>
      </dgm:t>
    </dgm:pt>
    <dgm:pt modelId="{60B53FA0-1B3A-49B2-BE3B-5A1F851FB8E7}" type="sibTrans" cxnId="{2806B25C-B382-4570-9D04-4A6CB79BEA32}">
      <dgm:prSet/>
      <dgm:spPr/>
      <dgm:t>
        <a:bodyPr/>
        <a:lstStyle/>
        <a:p>
          <a:endParaRPr lang="ru-RU"/>
        </a:p>
      </dgm:t>
    </dgm:pt>
    <dgm:pt modelId="{8801E7FD-3582-4445-BCBA-EE8F186B725B}">
      <dgm:prSet custT="1"/>
      <dgm:spPr/>
      <dgm:t>
        <a:bodyPr/>
        <a:lstStyle/>
        <a:p>
          <a:r>
            <a:rPr lang="ru-RU" sz="2000" b="1" dirty="0">
              <a:latin typeface="Times New Roman" pitchFamily="18" charset="0"/>
              <a:cs typeface="Times New Roman" pitchFamily="18" charset="0"/>
            </a:rPr>
            <a:t>Снижение положительной мотивации ведёт к снижению успешности и эффективности обучения. </a:t>
          </a:r>
        </a:p>
        <a:p>
          <a:endParaRPr lang="ru-RU" sz="1900" dirty="0"/>
        </a:p>
      </dgm:t>
    </dgm:pt>
    <dgm:pt modelId="{4FCF728E-CFDC-4204-B7B9-53D0B30CA3FB}" type="parTrans" cxnId="{0064C0CC-947F-4452-9F5D-197AD9DC7196}">
      <dgm:prSet/>
      <dgm:spPr/>
      <dgm:t>
        <a:bodyPr/>
        <a:lstStyle/>
        <a:p>
          <a:endParaRPr lang="ru-RU"/>
        </a:p>
      </dgm:t>
    </dgm:pt>
    <dgm:pt modelId="{F700C21B-61D0-4183-8F94-BF40BF919348}" type="sibTrans" cxnId="{0064C0CC-947F-4452-9F5D-197AD9DC7196}">
      <dgm:prSet/>
      <dgm:spPr/>
      <dgm:t>
        <a:bodyPr/>
        <a:lstStyle/>
        <a:p>
          <a:endParaRPr lang="ru-RU"/>
        </a:p>
      </dgm:t>
    </dgm:pt>
    <dgm:pt modelId="{488100C9-CAD4-4E6A-AB9D-BECF2245FE0F}">
      <dgm:prSet custT="1"/>
      <dgm:spPr/>
      <dgm:t>
        <a:bodyPr/>
        <a:lstStyle/>
        <a:p>
          <a:r>
            <a:rPr lang="ru-RU" sz="2000" b="1" dirty="0">
              <a:latin typeface="Times New Roman" pitchFamily="18" charset="0"/>
              <a:cs typeface="Times New Roman" pitchFamily="18" charset="0"/>
            </a:rPr>
            <a:t>Использование ТРИЗ  способствует развитию   коммуникативной компетенции, творческой активной личности, повышению мотивации.</a:t>
          </a:r>
        </a:p>
      </dgm:t>
    </dgm:pt>
    <dgm:pt modelId="{9AEECCD6-5509-4A44-B47E-AC30E7E876F5}" type="parTrans" cxnId="{B6318BE1-8E5F-43AB-85FE-89B92289DC97}">
      <dgm:prSet/>
      <dgm:spPr/>
      <dgm:t>
        <a:bodyPr/>
        <a:lstStyle/>
        <a:p>
          <a:endParaRPr lang="ru-RU"/>
        </a:p>
      </dgm:t>
    </dgm:pt>
    <dgm:pt modelId="{4FD8ECBF-5064-4CFB-9235-6E9BC453D35A}" type="sibTrans" cxnId="{B6318BE1-8E5F-43AB-85FE-89B92289DC97}">
      <dgm:prSet/>
      <dgm:spPr/>
      <dgm:t>
        <a:bodyPr/>
        <a:lstStyle/>
        <a:p>
          <a:endParaRPr lang="ru-RU"/>
        </a:p>
      </dgm:t>
    </dgm:pt>
    <dgm:pt modelId="{E5FA1AB8-D955-4A74-9E1D-ABB76F6A9024}" type="pres">
      <dgm:prSet presAssocID="{91F492F7-DAB9-496F-AC93-6169A88E9BA1}" presName="cycle" presStyleCnt="0">
        <dgm:presLayoutVars>
          <dgm:dir/>
          <dgm:resizeHandles val="exact"/>
        </dgm:presLayoutVars>
      </dgm:prSet>
      <dgm:spPr/>
    </dgm:pt>
    <dgm:pt modelId="{DEB57ECE-E70C-41CF-AD0A-1A4BBDE45E97}" type="pres">
      <dgm:prSet presAssocID="{488100C9-CAD4-4E6A-AB9D-BECF2245FE0F}" presName="node" presStyleLbl="node1" presStyleIdx="0" presStyleCnt="3" custScaleX="177778" custScaleY="87658" custRadScaleRad="102786" custRadScaleInc="333813">
        <dgm:presLayoutVars>
          <dgm:bulletEnabled val="1"/>
        </dgm:presLayoutVars>
      </dgm:prSet>
      <dgm:spPr/>
    </dgm:pt>
    <dgm:pt modelId="{98D279C2-D45E-4D38-AEF7-61D16784226F}" type="pres">
      <dgm:prSet presAssocID="{488100C9-CAD4-4E6A-AB9D-BECF2245FE0F}" presName="spNode" presStyleCnt="0"/>
      <dgm:spPr/>
    </dgm:pt>
    <dgm:pt modelId="{80009353-F4EA-4C47-A42E-0A1386689657}" type="pres">
      <dgm:prSet presAssocID="{4FD8ECBF-5064-4CFB-9235-6E9BC453D35A}" presName="sibTrans" presStyleLbl="sibTrans1D1" presStyleIdx="0" presStyleCnt="3"/>
      <dgm:spPr/>
    </dgm:pt>
    <dgm:pt modelId="{658BAA0A-AAA7-4171-93B5-EAD58B18F23B}" type="pres">
      <dgm:prSet presAssocID="{483672EE-FEB2-4DAD-959C-73F138A6CC7E}" presName="node" presStyleLbl="node1" presStyleIdx="1" presStyleCnt="3" custScaleX="155913" custRadScaleRad="93110" custRadScaleInc="-265515">
        <dgm:presLayoutVars>
          <dgm:bulletEnabled val="1"/>
        </dgm:presLayoutVars>
      </dgm:prSet>
      <dgm:spPr/>
    </dgm:pt>
    <dgm:pt modelId="{84601B89-D701-4445-A08C-33374199CE26}" type="pres">
      <dgm:prSet presAssocID="{483672EE-FEB2-4DAD-959C-73F138A6CC7E}" presName="spNode" presStyleCnt="0"/>
      <dgm:spPr/>
    </dgm:pt>
    <dgm:pt modelId="{3198DFC9-79B7-437D-BFF4-F73FDAB1F84E}" type="pres">
      <dgm:prSet presAssocID="{60B53FA0-1B3A-49B2-BE3B-5A1F851FB8E7}" presName="sibTrans" presStyleLbl="sibTrans1D1" presStyleIdx="1" presStyleCnt="3"/>
      <dgm:spPr/>
    </dgm:pt>
    <dgm:pt modelId="{9970D1E1-BE18-440A-A59D-CF3F3FC76B14}" type="pres">
      <dgm:prSet presAssocID="{8801E7FD-3582-4445-BCBA-EE8F186B725B}" presName="node" presStyleLbl="node1" presStyleIdx="2" presStyleCnt="3" custScaleX="167094" custRadScaleRad="93932" custRadScaleInc="80142">
        <dgm:presLayoutVars>
          <dgm:bulletEnabled val="1"/>
        </dgm:presLayoutVars>
      </dgm:prSet>
      <dgm:spPr/>
    </dgm:pt>
    <dgm:pt modelId="{B753B6DB-0CCE-4F2C-91AA-2D1D0CD3ADC6}" type="pres">
      <dgm:prSet presAssocID="{8801E7FD-3582-4445-BCBA-EE8F186B725B}" presName="spNode" presStyleCnt="0"/>
      <dgm:spPr/>
    </dgm:pt>
    <dgm:pt modelId="{7CD5143F-A8BA-47AD-B181-D11421FE7046}" type="pres">
      <dgm:prSet presAssocID="{F700C21B-61D0-4183-8F94-BF40BF919348}" presName="sibTrans" presStyleLbl="sibTrans1D1" presStyleIdx="2" presStyleCnt="3"/>
      <dgm:spPr/>
    </dgm:pt>
  </dgm:ptLst>
  <dgm:cxnLst>
    <dgm:cxn modelId="{3ED5AD36-B814-4BAE-826A-58308BAE3249}" type="presOf" srcId="{483672EE-FEB2-4DAD-959C-73F138A6CC7E}" destId="{658BAA0A-AAA7-4171-93B5-EAD58B18F23B}" srcOrd="0" destOrd="0" presId="urn:microsoft.com/office/officeart/2005/8/layout/cycle6"/>
    <dgm:cxn modelId="{375CD93A-10B0-4E8A-A025-226D243D0C13}" type="presOf" srcId="{60B53FA0-1B3A-49B2-BE3B-5A1F851FB8E7}" destId="{3198DFC9-79B7-437D-BFF4-F73FDAB1F84E}" srcOrd="0" destOrd="0" presId="urn:microsoft.com/office/officeart/2005/8/layout/cycle6"/>
    <dgm:cxn modelId="{2806B25C-B382-4570-9D04-4A6CB79BEA32}" srcId="{91F492F7-DAB9-496F-AC93-6169A88E9BA1}" destId="{483672EE-FEB2-4DAD-959C-73F138A6CC7E}" srcOrd="1" destOrd="0" parTransId="{BB001752-7D42-45CE-9EE0-A02EF5E326CC}" sibTransId="{60B53FA0-1B3A-49B2-BE3B-5A1F851FB8E7}"/>
    <dgm:cxn modelId="{1F8D384B-95B8-422F-BD64-4EFAD57F724F}" type="presOf" srcId="{F700C21B-61D0-4183-8F94-BF40BF919348}" destId="{7CD5143F-A8BA-47AD-B181-D11421FE7046}" srcOrd="0" destOrd="0" presId="urn:microsoft.com/office/officeart/2005/8/layout/cycle6"/>
    <dgm:cxn modelId="{D4317AB6-67CA-496E-9E0D-92CF68F107BF}" type="presOf" srcId="{488100C9-CAD4-4E6A-AB9D-BECF2245FE0F}" destId="{DEB57ECE-E70C-41CF-AD0A-1A4BBDE45E97}" srcOrd="0" destOrd="0" presId="urn:microsoft.com/office/officeart/2005/8/layout/cycle6"/>
    <dgm:cxn modelId="{0064C0CC-947F-4452-9F5D-197AD9DC7196}" srcId="{91F492F7-DAB9-496F-AC93-6169A88E9BA1}" destId="{8801E7FD-3582-4445-BCBA-EE8F186B725B}" srcOrd="2" destOrd="0" parTransId="{4FCF728E-CFDC-4204-B7B9-53D0B30CA3FB}" sibTransId="{F700C21B-61D0-4183-8F94-BF40BF919348}"/>
    <dgm:cxn modelId="{6F50FCCC-5B2A-4DF6-B8D2-1C2043C12C0C}" type="presOf" srcId="{4FD8ECBF-5064-4CFB-9235-6E9BC453D35A}" destId="{80009353-F4EA-4C47-A42E-0A1386689657}" srcOrd="0" destOrd="0" presId="urn:microsoft.com/office/officeart/2005/8/layout/cycle6"/>
    <dgm:cxn modelId="{13BE46CF-6B00-4F4E-AAA7-16DF48B20251}" type="presOf" srcId="{8801E7FD-3582-4445-BCBA-EE8F186B725B}" destId="{9970D1E1-BE18-440A-A59D-CF3F3FC76B14}" srcOrd="0" destOrd="0" presId="urn:microsoft.com/office/officeart/2005/8/layout/cycle6"/>
    <dgm:cxn modelId="{B6318BE1-8E5F-43AB-85FE-89B92289DC97}" srcId="{91F492F7-DAB9-496F-AC93-6169A88E9BA1}" destId="{488100C9-CAD4-4E6A-AB9D-BECF2245FE0F}" srcOrd="0" destOrd="0" parTransId="{9AEECCD6-5509-4A44-B47E-AC30E7E876F5}" sibTransId="{4FD8ECBF-5064-4CFB-9235-6E9BC453D35A}"/>
    <dgm:cxn modelId="{2A7F31F7-6773-4CD7-BDE1-EC824DBEB1B7}" type="presOf" srcId="{91F492F7-DAB9-496F-AC93-6169A88E9BA1}" destId="{E5FA1AB8-D955-4A74-9E1D-ABB76F6A9024}" srcOrd="0" destOrd="0" presId="urn:microsoft.com/office/officeart/2005/8/layout/cycle6"/>
    <dgm:cxn modelId="{E3842FBC-C820-4157-97D6-BB9DB1570CC2}" type="presParOf" srcId="{E5FA1AB8-D955-4A74-9E1D-ABB76F6A9024}" destId="{DEB57ECE-E70C-41CF-AD0A-1A4BBDE45E97}" srcOrd="0" destOrd="0" presId="urn:microsoft.com/office/officeart/2005/8/layout/cycle6"/>
    <dgm:cxn modelId="{5AAA82A9-BCBB-4B98-9E5F-E6BFEFBE1243}" type="presParOf" srcId="{E5FA1AB8-D955-4A74-9E1D-ABB76F6A9024}" destId="{98D279C2-D45E-4D38-AEF7-61D16784226F}" srcOrd="1" destOrd="0" presId="urn:microsoft.com/office/officeart/2005/8/layout/cycle6"/>
    <dgm:cxn modelId="{88C3F95D-C848-462C-B16B-8C1895AC594B}" type="presParOf" srcId="{E5FA1AB8-D955-4A74-9E1D-ABB76F6A9024}" destId="{80009353-F4EA-4C47-A42E-0A1386689657}" srcOrd="2" destOrd="0" presId="urn:microsoft.com/office/officeart/2005/8/layout/cycle6"/>
    <dgm:cxn modelId="{96CE409B-E72A-4649-868F-113C526ECB03}" type="presParOf" srcId="{E5FA1AB8-D955-4A74-9E1D-ABB76F6A9024}" destId="{658BAA0A-AAA7-4171-93B5-EAD58B18F23B}" srcOrd="3" destOrd="0" presId="urn:microsoft.com/office/officeart/2005/8/layout/cycle6"/>
    <dgm:cxn modelId="{5C636064-CE5F-4DFF-A688-DA0F57B9C449}" type="presParOf" srcId="{E5FA1AB8-D955-4A74-9E1D-ABB76F6A9024}" destId="{84601B89-D701-4445-A08C-33374199CE26}" srcOrd="4" destOrd="0" presId="urn:microsoft.com/office/officeart/2005/8/layout/cycle6"/>
    <dgm:cxn modelId="{25C99297-F2CD-48F0-98E7-74FBBB0BEB6E}" type="presParOf" srcId="{E5FA1AB8-D955-4A74-9E1D-ABB76F6A9024}" destId="{3198DFC9-79B7-437D-BFF4-F73FDAB1F84E}" srcOrd="5" destOrd="0" presId="urn:microsoft.com/office/officeart/2005/8/layout/cycle6"/>
    <dgm:cxn modelId="{1CBD3964-3404-44EE-AC63-A689031CE2C8}" type="presParOf" srcId="{E5FA1AB8-D955-4A74-9E1D-ABB76F6A9024}" destId="{9970D1E1-BE18-440A-A59D-CF3F3FC76B14}" srcOrd="6" destOrd="0" presId="urn:microsoft.com/office/officeart/2005/8/layout/cycle6"/>
    <dgm:cxn modelId="{F7761F36-3150-44EF-BB3F-A69D697B5F05}" type="presParOf" srcId="{E5FA1AB8-D955-4A74-9E1D-ABB76F6A9024}" destId="{B753B6DB-0CCE-4F2C-91AA-2D1D0CD3ADC6}" srcOrd="7" destOrd="0" presId="urn:microsoft.com/office/officeart/2005/8/layout/cycle6"/>
    <dgm:cxn modelId="{5BBE7838-1CA1-45FC-BBA6-2ABCCF1B3ED1}" type="presParOf" srcId="{E5FA1AB8-D955-4A74-9E1D-ABB76F6A9024}" destId="{7CD5143F-A8BA-47AD-B181-D11421FE7046}"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57ECE-E70C-41CF-AD0A-1A4BBDE45E97}">
      <dsp:nvSpPr>
        <dsp:cNvPr id="0" name=""/>
        <dsp:cNvSpPr/>
      </dsp:nvSpPr>
      <dsp:spPr>
        <a:xfrm>
          <a:off x="3561678" y="3867738"/>
          <a:ext cx="4579149" cy="146761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kern="1200" dirty="0">
              <a:latin typeface="Times New Roman" pitchFamily="18" charset="0"/>
              <a:cs typeface="Times New Roman" pitchFamily="18" charset="0"/>
            </a:rPr>
            <a:t>Использование ТРИЗ  способствует развитию   коммуникативной компетенции, творческой активной личности, повышению мотивации.</a:t>
          </a:r>
        </a:p>
      </dsp:txBody>
      <dsp:txXfrm>
        <a:off x="3633321" y="3939381"/>
        <a:ext cx="4435863" cy="1324327"/>
      </dsp:txXfrm>
    </dsp:sp>
    <dsp:sp modelId="{80009353-F4EA-4C47-A42E-0A1386689657}">
      <dsp:nvSpPr>
        <dsp:cNvPr id="0" name=""/>
        <dsp:cNvSpPr/>
      </dsp:nvSpPr>
      <dsp:spPr>
        <a:xfrm>
          <a:off x="2068918" y="889127"/>
          <a:ext cx="4466703" cy="4466703"/>
        </a:xfrm>
        <a:custGeom>
          <a:avLst/>
          <a:gdLst/>
          <a:ahLst/>
          <a:cxnLst/>
          <a:rect l="0" t="0" r="0" b="0"/>
          <a:pathLst>
            <a:path>
              <a:moveTo>
                <a:pt x="1457555" y="4327629"/>
              </a:moveTo>
              <a:arcTo wR="2233351" hR="2233351" stAng="6619588" swAng="6715712"/>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58BAA0A-AAA7-4171-93B5-EAD58B18F23B}">
      <dsp:nvSpPr>
        <dsp:cNvPr id="0" name=""/>
        <dsp:cNvSpPr/>
      </dsp:nvSpPr>
      <dsp:spPr>
        <a:xfrm>
          <a:off x="2674632" y="164019"/>
          <a:ext cx="4015957" cy="16742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kern="1200" dirty="0">
              <a:latin typeface="Times New Roman" pitchFamily="18" charset="0"/>
              <a:cs typeface="Times New Roman" pitchFamily="18" charset="0"/>
            </a:rPr>
            <a:t>Мотивация – один из факторов успешного обучения  на уроках математики.</a:t>
          </a:r>
        </a:p>
      </dsp:txBody>
      <dsp:txXfrm>
        <a:off x="2756362" y="245749"/>
        <a:ext cx="3852497" cy="1510789"/>
      </dsp:txXfrm>
    </dsp:sp>
    <dsp:sp modelId="{3198DFC9-79B7-437D-BFF4-F73FDAB1F84E}">
      <dsp:nvSpPr>
        <dsp:cNvPr id="0" name=""/>
        <dsp:cNvSpPr/>
      </dsp:nvSpPr>
      <dsp:spPr>
        <a:xfrm>
          <a:off x="1438204" y="-212264"/>
          <a:ext cx="4466703" cy="4466703"/>
        </a:xfrm>
        <a:custGeom>
          <a:avLst/>
          <a:gdLst/>
          <a:ahLst/>
          <a:cxnLst/>
          <a:rect l="0" t="0" r="0" b="0"/>
          <a:pathLst>
            <a:path>
              <a:moveTo>
                <a:pt x="4462183" y="2091330"/>
              </a:moveTo>
              <a:arcTo wR="2233351" hR="2233351" stAng="21381243" swAng="7832075"/>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970D1E1-BE18-440A-A59D-CF3F3FC76B14}">
      <dsp:nvSpPr>
        <dsp:cNvPr id="0" name=""/>
        <dsp:cNvSpPr/>
      </dsp:nvSpPr>
      <dsp:spPr>
        <a:xfrm>
          <a:off x="0" y="2108228"/>
          <a:ext cx="4303954" cy="16742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kern="1200" dirty="0">
              <a:latin typeface="Times New Roman" pitchFamily="18" charset="0"/>
              <a:cs typeface="Times New Roman" pitchFamily="18" charset="0"/>
            </a:rPr>
            <a:t>Снижение положительной мотивации ведёт к снижению успешности и эффективности обучения. </a:t>
          </a:r>
        </a:p>
        <a:p>
          <a:pPr marL="0" lvl="0" indent="0" algn="ctr" defTabSz="889000">
            <a:lnSpc>
              <a:spcPct val="90000"/>
            </a:lnSpc>
            <a:spcBef>
              <a:spcPct val="0"/>
            </a:spcBef>
            <a:spcAft>
              <a:spcPct val="35000"/>
            </a:spcAft>
            <a:buNone/>
          </a:pPr>
          <a:endParaRPr lang="ru-RU" sz="1900" kern="1200" dirty="0"/>
        </a:p>
      </dsp:txBody>
      <dsp:txXfrm>
        <a:off x="81730" y="2189958"/>
        <a:ext cx="4140494" cy="1510789"/>
      </dsp:txXfrm>
    </dsp:sp>
    <dsp:sp modelId="{7CD5143F-A8BA-47AD-B181-D11421FE7046}">
      <dsp:nvSpPr>
        <dsp:cNvPr id="0" name=""/>
        <dsp:cNvSpPr/>
      </dsp:nvSpPr>
      <dsp:spPr>
        <a:xfrm>
          <a:off x="1885322" y="1259642"/>
          <a:ext cx="4466703" cy="4466703"/>
        </a:xfrm>
        <a:custGeom>
          <a:avLst/>
          <a:gdLst/>
          <a:ahLst/>
          <a:cxnLst/>
          <a:rect l="0" t="0" r="0" b="0"/>
          <a:pathLst>
            <a:path>
              <a:moveTo>
                <a:pt x="508289" y="814894"/>
              </a:moveTo>
              <a:arcTo wR="2233351" hR="2233351" stAng="13165755" swAng="8947206"/>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4283" cy="497021"/>
          </a:xfrm>
          <a:prstGeom prst="rect">
            <a:avLst/>
          </a:prstGeom>
        </p:spPr>
        <p:txBody>
          <a:bodyPr vert="horz" lIns="91303" tIns="45651" rIns="91303" bIns="45651" rtlCol="0"/>
          <a:lstStyle>
            <a:lvl1pPr algn="l">
              <a:defRPr sz="1200"/>
            </a:lvl1pPr>
          </a:lstStyle>
          <a:p>
            <a:endParaRPr lang="ru-RU"/>
          </a:p>
        </p:txBody>
      </p:sp>
      <p:sp>
        <p:nvSpPr>
          <p:cNvPr id="3" name="Дата 2"/>
          <p:cNvSpPr>
            <a:spLocks noGrp="1"/>
          </p:cNvSpPr>
          <p:nvPr>
            <p:ph type="dt" idx="1"/>
          </p:nvPr>
        </p:nvSpPr>
        <p:spPr>
          <a:xfrm>
            <a:off x="3848645" y="0"/>
            <a:ext cx="2944283" cy="497021"/>
          </a:xfrm>
          <a:prstGeom prst="rect">
            <a:avLst/>
          </a:prstGeom>
        </p:spPr>
        <p:txBody>
          <a:bodyPr vert="horz" lIns="91303" tIns="45651" rIns="91303" bIns="45651" rtlCol="0"/>
          <a:lstStyle>
            <a:lvl1pPr algn="r">
              <a:defRPr sz="1200"/>
            </a:lvl1pPr>
          </a:lstStyle>
          <a:p>
            <a:fld id="{87B0A3C1-3ACC-45A5-9D1E-0DFF83E9B637}" type="datetimeFigureOut">
              <a:rPr lang="ru-RU" smtClean="0"/>
              <a:t>16.05.2023</a:t>
            </a:fld>
            <a:endParaRPr lang="ru-RU"/>
          </a:p>
        </p:txBody>
      </p:sp>
      <p:sp>
        <p:nvSpPr>
          <p:cNvPr id="4" name="Образ слайда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303" tIns="45651" rIns="91303" bIns="45651" rtlCol="0" anchor="ctr"/>
          <a:lstStyle/>
          <a:p>
            <a:endParaRPr lang="ru-RU"/>
          </a:p>
        </p:txBody>
      </p:sp>
      <p:sp>
        <p:nvSpPr>
          <p:cNvPr id="5" name="Заметки 4"/>
          <p:cNvSpPr>
            <a:spLocks noGrp="1"/>
          </p:cNvSpPr>
          <p:nvPr>
            <p:ph type="body" sz="quarter" idx="3"/>
          </p:nvPr>
        </p:nvSpPr>
        <p:spPr>
          <a:xfrm>
            <a:off x="679450" y="4767262"/>
            <a:ext cx="5435600" cy="3900488"/>
          </a:xfrm>
          <a:prstGeom prst="rect">
            <a:avLst/>
          </a:prstGeom>
        </p:spPr>
        <p:txBody>
          <a:bodyPr vert="horz" lIns="91303" tIns="45651" rIns="91303" bIns="45651"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1" y="9408982"/>
            <a:ext cx="2944283" cy="497020"/>
          </a:xfrm>
          <a:prstGeom prst="rect">
            <a:avLst/>
          </a:prstGeom>
        </p:spPr>
        <p:txBody>
          <a:bodyPr vert="horz" lIns="91303" tIns="45651" rIns="91303" bIns="45651" rtlCol="0" anchor="b"/>
          <a:lstStyle>
            <a:lvl1pPr algn="l">
              <a:defRPr sz="1200"/>
            </a:lvl1pPr>
          </a:lstStyle>
          <a:p>
            <a:endParaRPr lang="ru-RU"/>
          </a:p>
        </p:txBody>
      </p:sp>
      <p:sp>
        <p:nvSpPr>
          <p:cNvPr id="7" name="Номер слайда 6"/>
          <p:cNvSpPr>
            <a:spLocks noGrp="1"/>
          </p:cNvSpPr>
          <p:nvPr>
            <p:ph type="sldNum" sz="quarter" idx="5"/>
          </p:nvPr>
        </p:nvSpPr>
        <p:spPr>
          <a:xfrm>
            <a:off x="3848645" y="9408982"/>
            <a:ext cx="2944283" cy="497020"/>
          </a:xfrm>
          <a:prstGeom prst="rect">
            <a:avLst/>
          </a:prstGeom>
        </p:spPr>
        <p:txBody>
          <a:bodyPr vert="horz" lIns="91303" tIns="45651" rIns="91303" bIns="45651" rtlCol="0" anchor="b"/>
          <a:lstStyle>
            <a:lvl1pPr algn="r">
              <a:defRPr sz="1200"/>
            </a:lvl1pPr>
          </a:lstStyle>
          <a:p>
            <a:fld id="{45626CC4-BBE7-4F6B-BC6C-69C7932E90C8}" type="slidenum">
              <a:rPr lang="ru-RU" smtClean="0"/>
              <a:t>‹#›</a:t>
            </a:fld>
            <a:endParaRPr lang="ru-RU"/>
          </a:p>
        </p:txBody>
      </p:sp>
    </p:spTree>
    <p:extLst>
      <p:ext uri="{BB962C8B-B14F-4D97-AF65-F5344CB8AC3E}">
        <p14:creationId xmlns:p14="http://schemas.microsoft.com/office/powerpoint/2010/main" val="1105315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076214AC-42D7-4112-B607-287FA1B3348F}" type="datetimeFigureOut">
              <a:rPr lang="ru-RU" smtClean="0"/>
              <a:t>16.05.2023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117300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76214AC-42D7-4112-B607-287FA1B3348F}" type="datetimeFigureOut">
              <a:rPr lang="ru-RU" smtClean="0"/>
              <a:t>16.05.2023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274039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76214AC-42D7-4112-B607-287FA1B3348F}" type="datetimeFigureOut">
              <a:rPr lang="ru-RU" smtClean="0"/>
              <a:t>16.05.2023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224220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76214AC-42D7-4112-B607-287FA1B3348F}" type="datetimeFigureOut">
              <a:rPr lang="ru-RU" smtClean="0"/>
              <a:t>16.05.2023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335470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76214AC-42D7-4112-B607-287FA1B3348F}" type="datetimeFigureOut">
              <a:rPr lang="ru-RU" smtClean="0"/>
              <a:t>16.05.2023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103322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076214AC-42D7-4112-B607-287FA1B3348F}" type="datetimeFigureOut">
              <a:rPr lang="ru-RU" smtClean="0"/>
              <a:t>16.05.2023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2867691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076214AC-42D7-4112-B607-287FA1B3348F}" type="datetimeFigureOut">
              <a:rPr lang="ru-RU" smtClean="0"/>
              <a:t>16.05.2023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114354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076214AC-42D7-4112-B607-287FA1B3348F}" type="datetimeFigureOut">
              <a:rPr lang="ru-RU" smtClean="0"/>
              <a:t>16.05.2023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218333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214AC-42D7-4112-B607-287FA1B3348F}" type="datetimeFigureOut">
              <a:rPr lang="ru-RU" smtClean="0"/>
              <a:t>16.05.2023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44689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76214AC-42D7-4112-B607-287FA1B3348F}" type="datetimeFigureOut">
              <a:rPr lang="ru-RU" smtClean="0"/>
              <a:t>16.05.2023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1160321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76214AC-42D7-4112-B607-287FA1B3348F}" type="datetimeFigureOut">
              <a:rPr lang="ru-RU" smtClean="0"/>
              <a:t>16.05.2023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8D8E1EF-28A3-48B0-A2E7-28A1554736A7}" type="slidenum">
              <a:rPr lang="ru-RU" smtClean="0"/>
              <a:t>‹#›</a:t>
            </a:fld>
            <a:endParaRPr lang="ru-RU"/>
          </a:p>
        </p:txBody>
      </p:sp>
    </p:spTree>
    <p:extLst>
      <p:ext uri="{BB962C8B-B14F-4D97-AF65-F5344CB8AC3E}">
        <p14:creationId xmlns:p14="http://schemas.microsoft.com/office/powerpoint/2010/main" val="1144992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214AC-42D7-4112-B607-287FA1B3348F}" type="datetimeFigureOut">
              <a:rPr lang="ru-RU" smtClean="0"/>
              <a:t>16.05.2023</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8E1EF-28A3-48B0-A2E7-28A1554736A7}" type="slidenum">
              <a:rPr lang="ru-RU" smtClean="0"/>
              <a:t>‹#›</a:t>
            </a:fld>
            <a:endParaRPr lang="ru-RU"/>
          </a:p>
        </p:txBody>
      </p:sp>
    </p:spTree>
    <p:extLst>
      <p:ext uri="{BB962C8B-B14F-4D97-AF65-F5344CB8AC3E}">
        <p14:creationId xmlns:p14="http://schemas.microsoft.com/office/powerpoint/2010/main" val="36875777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oleObject" Target="../embeddings/oleObject1.bin"/><Relationship Id="rId18" Type="http://schemas.openxmlformats.org/officeDocument/2006/relationships/image" Target="../media/image12.png"/><Relationship Id="rId26" Type="http://schemas.openxmlformats.org/officeDocument/2006/relationships/oleObject" Target="../embeddings/oleObject9.bin"/><Relationship Id="rId3" Type="http://schemas.openxmlformats.org/officeDocument/2006/relationships/image" Target="../media/image260.png"/><Relationship Id="rId21" Type="http://schemas.openxmlformats.org/officeDocument/2006/relationships/oleObject" Target="../embeddings/oleObject5.bin"/><Relationship Id="rId7" Type="http://schemas.openxmlformats.org/officeDocument/2006/relationships/image" Target="../media/image300.png"/><Relationship Id="rId12" Type="http://schemas.openxmlformats.org/officeDocument/2006/relationships/image" Target="../media/image35.png"/><Relationship Id="rId17" Type="http://schemas.openxmlformats.org/officeDocument/2006/relationships/oleObject" Target="../embeddings/oleObject3.bin"/><Relationship Id="rId25" Type="http://schemas.openxmlformats.org/officeDocument/2006/relationships/oleObject" Target="../embeddings/oleObject8.bin"/><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90.png"/><Relationship Id="rId11" Type="http://schemas.openxmlformats.org/officeDocument/2006/relationships/image" Target="../media/image251.png"/><Relationship Id="rId24" Type="http://schemas.openxmlformats.org/officeDocument/2006/relationships/oleObject" Target="../embeddings/oleObject7.bin"/><Relationship Id="rId5" Type="http://schemas.openxmlformats.org/officeDocument/2006/relationships/image" Target="../media/image280.png"/><Relationship Id="rId15" Type="http://schemas.openxmlformats.org/officeDocument/2006/relationships/oleObject" Target="../embeddings/oleObject2.bin"/><Relationship Id="rId23" Type="http://schemas.openxmlformats.org/officeDocument/2006/relationships/oleObject" Target="../embeddings/oleObject6.bin"/><Relationship Id="rId28" Type="http://schemas.openxmlformats.org/officeDocument/2006/relationships/image" Target="../media/image6.gif"/><Relationship Id="rId10" Type="http://schemas.openxmlformats.org/officeDocument/2006/relationships/image" Target="../media/image330.png"/><Relationship Id="rId19" Type="http://schemas.openxmlformats.org/officeDocument/2006/relationships/oleObject" Target="../embeddings/oleObject4.bin"/><Relationship Id="rId4" Type="http://schemas.openxmlformats.org/officeDocument/2006/relationships/image" Target="../media/image270.png"/><Relationship Id="rId9" Type="http://schemas.openxmlformats.org/officeDocument/2006/relationships/image" Target="../media/image320.png"/><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200.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20.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5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17.png"/><Relationship Id="rId4" Type="http://schemas.openxmlformats.org/officeDocument/2006/relationships/image" Target="../media/image41.png"/><Relationship Id="rId9" Type="http://schemas.openxmlformats.org/officeDocument/2006/relationships/image" Target="../media/image24.png"/><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3.jpeg"/><Relationship Id="rId2" Type="http://schemas.openxmlformats.org/officeDocument/2006/relationships/image" Target="../media/image20.jpeg"/><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22.emf"/><Relationship Id="rId4"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390698" y="2152688"/>
            <a:ext cx="8312727" cy="1815882"/>
          </a:xfrm>
          <a:prstGeom prst="rect">
            <a:avLst/>
          </a:prstGeom>
        </p:spPr>
        <p:txBody>
          <a:bodyPr wrap="square">
            <a:spAutoFit/>
          </a:bodyPr>
          <a:lstStyle/>
          <a:p>
            <a:pPr algn="ctr"/>
            <a:r>
              <a:rPr lang="ru-RU" sz="2800" dirty="0">
                <a:solidFill>
                  <a:schemeClr val="bg1"/>
                </a:solidFill>
                <a:latin typeface="Times New Roman" panose="02020603050405020304" pitchFamily="18" charset="0"/>
                <a:cs typeface="Times New Roman" panose="02020603050405020304" pitchFamily="18" charset="0"/>
              </a:rPr>
              <a:t>Современные технологии в обучении математике. ТРИЗ (из опыта работы предметной цикловой комиссии (ПЦК) математических дисциплин).</a:t>
            </a:r>
          </a:p>
          <a:p>
            <a:pPr algn="ctr"/>
            <a:endParaRPr lang="ru-RU" sz="2800" dirty="0">
              <a:solidFill>
                <a:schemeClr val="bg1"/>
              </a:solidFill>
              <a:latin typeface="Book Antiqua" panose="02040602050305030304" pitchFamily="18" charset="0"/>
            </a:endParaRPr>
          </a:p>
        </p:txBody>
      </p:sp>
      <p:sp>
        <p:nvSpPr>
          <p:cNvPr id="4" name="TextBox 3">
            <a:extLst>
              <a:ext uri="{FF2B5EF4-FFF2-40B4-BE49-F238E27FC236}">
                <a16:creationId xmlns:a16="http://schemas.microsoft.com/office/drawing/2014/main" id="{A0D6D1A2-23F5-7DDE-5543-5798EE8DBCEF}"/>
              </a:ext>
            </a:extLst>
          </p:cNvPr>
          <p:cNvSpPr txBox="1"/>
          <p:nvPr/>
        </p:nvSpPr>
        <p:spPr>
          <a:xfrm>
            <a:off x="4477504" y="4271371"/>
            <a:ext cx="4572000" cy="923330"/>
          </a:xfrm>
          <a:prstGeom prst="rect">
            <a:avLst/>
          </a:prstGeom>
          <a:noFill/>
        </p:spPr>
        <p:txBody>
          <a:bodyPr wrap="square">
            <a:spAutoFit/>
          </a:bodyPr>
          <a:lstStyle/>
          <a:p>
            <a:pPr lvl="0" algn="r" fontAlgn="base">
              <a:spcBef>
                <a:spcPct val="0"/>
              </a:spcBef>
              <a:spcAft>
                <a:spcPct val="0"/>
              </a:spcAft>
            </a:pPr>
            <a:r>
              <a:rPr lang="ru-RU" altLang="ru-RU" dirty="0">
                <a:latin typeface="Times New Roman" panose="02020603050405020304" pitchFamily="18" charset="0"/>
                <a:cs typeface="Times New Roman" panose="02020603050405020304" pitchFamily="18" charset="0"/>
              </a:rPr>
              <a:t>Сафонова Н.Н., преподаватель</a:t>
            </a:r>
            <a:r>
              <a:rPr lang="en-US" altLang="ru-RU" dirty="0">
                <a:latin typeface="Times New Roman" panose="02020603050405020304" pitchFamily="18" charset="0"/>
                <a:cs typeface="Times New Roman" panose="02020603050405020304" pitchFamily="18" charset="0"/>
              </a:rPr>
              <a:t> 1</a:t>
            </a:r>
            <a:r>
              <a:rPr lang="ru-RU" altLang="ru-RU" dirty="0">
                <a:latin typeface="Times New Roman" panose="02020603050405020304" pitchFamily="18" charset="0"/>
                <a:cs typeface="Times New Roman" panose="02020603050405020304" pitchFamily="18" charset="0"/>
              </a:rPr>
              <a:t>КК Колледжа информатики и программирования</a:t>
            </a:r>
          </a:p>
        </p:txBody>
      </p:sp>
      <p:sp>
        <p:nvSpPr>
          <p:cNvPr id="6" name="TextBox 5">
            <a:extLst>
              <a:ext uri="{FF2B5EF4-FFF2-40B4-BE49-F238E27FC236}">
                <a16:creationId xmlns:a16="http://schemas.microsoft.com/office/drawing/2014/main" id="{97C04488-DFFB-EE02-57DF-AACD79532A6B}"/>
              </a:ext>
            </a:extLst>
          </p:cNvPr>
          <p:cNvSpPr txBox="1"/>
          <p:nvPr/>
        </p:nvSpPr>
        <p:spPr>
          <a:xfrm>
            <a:off x="2241612" y="5709211"/>
            <a:ext cx="4660776" cy="646331"/>
          </a:xfrm>
          <a:prstGeom prst="rect">
            <a:avLst/>
          </a:prstGeom>
          <a:noFill/>
        </p:spPr>
        <p:txBody>
          <a:bodyPr wrap="square">
            <a:spAutoFit/>
          </a:bodyPr>
          <a:lstStyle/>
          <a:p>
            <a:pPr lvl="0" algn="ctr" fontAlgn="base">
              <a:spcBef>
                <a:spcPct val="0"/>
              </a:spcBef>
              <a:spcAft>
                <a:spcPct val="0"/>
              </a:spcAft>
            </a:pPr>
            <a:r>
              <a:rPr lang="ru-RU" altLang="ru-RU" dirty="0">
                <a:solidFill>
                  <a:schemeClr val="bg1"/>
                </a:solidFill>
                <a:latin typeface="Times New Roman" panose="02020603050405020304" pitchFamily="18" charset="0"/>
                <a:cs typeface="Times New Roman" panose="02020603050405020304" pitchFamily="18" charset="0"/>
              </a:rPr>
              <a:t>Москва</a:t>
            </a:r>
          </a:p>
          <a:p>
            <a:pPr lvl="0" algn="ctr" fontAlgn="base">
              <a:spcBef>
                <a:spcPct val="0"/>
              </a:spcBef>
              <a:spcAft>
                <a:spcPct val="0"/>
              </a:spcAft>
            </a:pPr>
            <a:r>
              <a:rPr lang="ru-RU" altLang="ru-RU" dirty="0">
                <a:solidFill>
                  <a:schemeClr val="bg1"/>
                </a:solidFill>
                <a:latin typeface="Times New Roman" panose="02020603050405020304" pitchFamily="18" charset="0"/>
                <a:cs typeface="Times New Roman" panose="02020603050405020304" pitchFamily="18" charset="0"/>
              </a:rPr>
              <a:t>2023 год</a:t>
            </a:r>
          </a:p>
        </p:txBody>
      </p:sp>
    </p:spTree>
    <p:extLst>
      <p:ext uri="{BB962C8B-B14F-4D97-AF65-F5344CB8AC3E}">
        <p14:creationId xmlns:p14="http://schemas.microsoft.com/office/powerpoint/2010/main" val="251448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Объект 5">
                <a:extLst>
                  <a:ext uri="{FF2B5EF4-FFF2-40B4-BE49-F238E27FC236}">
                    <a16:creationId xmlns:a16="http://schemas.microsoft.com/office/drawing/2014/main" id="{05781B16-9D33-E9B0-C703-84C3C73B9612}"/>
                  </a:ext>
                </a:extLst>
              </p:cNvPr>
              <p:cNvSpPr>
                <a:spLocks noGrp="1"/>
              </p:cNvSpPr>
              <p:nvPr>
                <p:ph idx="1"/>
              </p:nvPr>
            </p:nvSpPr>
            <p:spPr>
              <a:xfrm>
                <a:off x="292963" y="1115411"/>
                <a:ext cx="8362765" cy="5516208"/>
              </a:xfrm>
            </p:spPr>
            <p:txBody>
              <a:bodyPr>
                <a:normAutofit fontScale="92500"/>
              </a:bodyPr>
              <a:lstStyle/>
              <a:p>
                <a:pPr marL="0" indent="0">
                  <a:buNone/>
                </a:pPr>
                <a:r>
                  <a:rPr lang="ru-RU" sz="2400" dirty="0">
                    <a:latin typeface="Times New Roman" panose="02020603050405020304" pitchFamily="18" charset="0"/>
                    <a:cs typeface="Times New Roman" panose="02020603050405020304" pitchFamily="18" charset="0"/>
                  </a:rPr>
                  <a:t>Технологию проблемного обучения используем в основном на уроках изучения нового материала.</a:t>
                </a:r>
              </a:p>
              <a:p>
                <a:pPr marL="0" indent="0">
                  <a:buNone/>
                </a:pPr>
                <a:r>
                  <a:rPr lang="ru-RU" sz="2600" b="1" u="sng" dirty="0">
                    <a:latin typeface="Times New Roman" panose="02020603050405020304" pitchFamily="18" charset="0"/>
                    <a:cs typeface="Times New Roman" panose="02020603050405020304" pitchFamily="18" charset="0"/>
                  </a:rPr>
                  <a:t>Пример 1. </a:t>
                </a:r>
                <a:r>
                  <a:rPr lang="ru-RU" sz="2200" dirty="0">
                    <a:latin typeface="Times New Roman" panose="02020603050405020304" pitchFamily="18" charset="0"/>
                    <a:cs typeface="Times New Roman" panose="02020603050405020304" pitchFamily="18" charset="0"/>
                  </a:rPr>
                  <a:t>Длина аквариума 80 см, ширина 45 см, а высота 55 см. Сколько воды надо влить в этот аквариум, чтобы уровень воды был ниже верхнего края аквариума на 10 см?</a:t>
                </a:r>
              </a:p>
              <a:p>
                <a:pPr marL="0" indent="0">
                  <a:buNone/>
                </a:pPr>
                <a:r>
                  <a:rPr lang="ru-RU" sz="2200" dirty="0">
                    <a:latin typeface="Times New Roman" panose="02020603050405020304" pitchFamily="18" charset="0"/>
                    <a:cs typeface="Times New Roman" panose="02020603050405020304" pitchFamily="18" charset="0"/>
                  </a:rPr>
                  <a:t>Проблема: обучающиеся не знают формулу объема параллелепипеда.</a:t>
                </a:r>
              </a:p>
              <a:p>
                <a:pPr marL="0" indent="0">
                  <a:buNone/>
                </a:pPr>
                <a:r>
                  <a:rPr lang="ru-RU" sz="2600" b="1" u="sng" dirty="0">
                    <a:latin typeface="Times New Roman" panose="02020603050405020304" pitchFamily="18" charset="0"/>
                    <a:cs typeface="Times New Roman" panose="02020603050405020304" pitchFamily="18" charset="0"/>
                  </a:rPr>
                  <a:t>Пример 2. </a:t>
                </a:r>
                <a:r>
                  <a:rPr lang="ru-RU" sz="2200" dirty="0">
                    <a:latin typeface="Times New Roman" panose="02020603050405020304" pitchFamily="18" charset="0"/>
                    <a:cs typeface="Times New Roman" panose="02020603050405020304" pitchFamily="18" charset="0"/>
                  </a:rPr>
                  <a:t>Длина плавательного бассейна 200 м, а ширина  50 м. В бассейн налили 2 000 000 л воды. Можно ли плыть в этом бассейне? </a:t>
                </a:r>
              </a:p>
              <a:p>
                <a:pPr marL="0" indent="0">
                  <a:buNone/>
                </a:pPr>
                <a:r>
                  <a:rPr lang="ru-RU" sz="2200" dirty="0">
                    <a:latin typeface="Times New Roman" panose="02020603050405020304" pitchFamily="18" charset="0"/>
                    <a:cs typeface="Times New Roman" panose="02020603050405020304" pitchFamily="18" charset="0"/>
                  </a:rPr>
                  <a:t>Проблема: несоответствие единиц измерения.</a:t>
                </a:r>
              </a:p>
              <a:p>
                <a:pPr marL="0" indent="0">
                  <a:buNone/>
                </a:pPr>
                <a:r>
                  <a:rPr lang="ru-RU" sz="2600" b="1" u="sng" dirty="0">
                    <a:latin typeface="Times New Roman" panose="02020603050405020304" pitchFamily="18" charset="0"/>
                    <a:cs typeface="Times New Roman" panose="02020603050405020304" pitchFamily="18" charset="0"/>
                  </a:rPr>
                  <a:t>Пример 3. </a:t>
                </a:r>
                <a:r>
                  <a:rPr lang="ru-RU" sz="2400" dirty="0">
                    <a:latin typeface="Times New Roman" panose="02020603050405020304" pitchFamily="18" charset="0"/>
                    <a:cs typeface="Times New Roman" panose="02020603050405020304" pitchFamily="18" charset="0"/>
                  </a:rPr>
                  <a:t>Решите уравнение:</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40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5</m:t>
                        </m:r>
                      </m:e>
                      <m:sup>
                        <m:r>
                          <a:rPr lang="en-US" sz="2400" b="0" i="1" smtClean="0">
                            <a:latin typeface="Cambria Math" panose="02040503050406030204" pitchFamily="18" charset="0"/>
                            <a:cs typeface="Times New Roman" panose="02020603050405020304" pitchFamily="18" charset="0"/>
                          </a:rPr>
                          <m:t>𝑥</m:t>
                        </m:r>
                      </m:sup>
                    </m:sSup>
                    <m:r>
                      <a:rPr lang="en-US" sz="2400" b="0" i="1"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12</m:t>
                        </m:r>
                      </m:e>
                      <m:sup>
                        <m:r>
                          <a:rPr lang="en-US" sz="2400" b="0" i="1" smtClean="0">
                            <a:latin typeface="Cambria Math" panose="02040503050406030204" pitchFamily="18" charset="0"/>
                            <a:cs typeface="Times New Roman" panose="02020603050405020304" pitchFamily="18" charset="0"/>
                          </a:rPr>
                          <m:t>𝑥</m:t>
                        </m:r>
                      </m:sup>
                    </m:sSup>
                    <m:r>
                      <a:rPr lang="en-US" sz="2400" b="0" i="0"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13</m:t>
                        </m:r>
                      </m:e>
                      <m:sup>
                        <m:r>
                          <a:rPr lang="en-US" sz="2400" b="0" i="1" smtClean="0">
                            <a:latin typeface="Cambria Math" panose="02040503050406030204" pitchFamily="18" charset="0"/>
                            <a:cs typeface="Times New Roman" panose="02020603050405020304" pitchFamily="18" charset="0"/>
                          </a:rPr>
                          <m:t>𝑥</m:t>
                        </m:r>
                      </m:sup>
                    </m:sSup>
                  </m:oMath>
                </a14:m>
                <a:r>
                  <a:rPr lang="ru-RU"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0" indent="0">
                  <a:buNone/>
                </a:pPr>
                <a:r>
                  <a:rPr lang="ru-RU" sz="2200" dirty="0">
                    <a:latin typeface="Times New Roman" panose="02020603050405020304" pitchFamily="18" charset="0"/>
                    <a:cs typeface="Times New Roman" panose="02020603050405020304" pitchFamily="18" charset="0"/>
                  </a:rPr>
                  <a:t>Начнем с «экспериментальной стадии», пытаясь попросту угадать корень. Очевидно, один корень </a:t>
                </a:r>
                <a14:m>
                  <m:oMath xmlns:m="http://schemas.openxmlformats.org/officeDocument/2006/math">
                    <m:r>
                      <a:rPr lang="en-US" sz="2200" b="0" i="1" smtClean="0">
                        <a:latin typeface="Cambria Math" panose="02040503050406030204" pitchFamily="18" charset="0"/>
                        <a:cs typeface="Times New Roman" panose="02020603050405020304" pitchFamily="18" charset="0"/>
                      </a:rPr>
                      <m:t>𝑥</m:t>
                    </m:r>
                    <m:r>
                      <a:rPr lang="en-US" sz="2200" b="0" i="1" smtClean="0">
                        <a:latin typeface="Cambria Math" panose="02040503050406030204" pitchFamily="18" charset="0"/>
                        <a:cs typeface="Times New Roman" panose="02020603050405020304" pitchFamily="18" charset="0"/>
                      </a:rPr>
                      <m:t>=2</m:t>
                    </m:r>
                  </m:oMath>
                </a14:m>
                <a:r>
                  <a:rPr lang="ru-RU" sz="2200" dirty="0">
                    <a:latin typeface="Times New Roman" panose="02020603050405020304" pitchFamily="18" charset="0"/>
                    <a:cs typeface="Times New Roman" panose="02020603050405020304" pitchFamily="18" charset="0"/>
                  </a:rPr>
                  <a:t>. Если бы нам удалось показать, что других корней нет, то задача была бы решена. Рассматриваем две функции, причем строго возрастающие. Сумма двух строго возрастающих функций, функция, строго возрастающая на их общей области определения. Тем самым доказываем единственность корня. </a:t>
                </a:r>
                <a:endParaRPr lang="en-US" sz="2200" dirty="0">
                  <a:latin typeface="Times New Roman" panose="02020603050405020304" pitchFamily="18" charset="0"/>
                  <a:cs typeface="Times New Roman" panose="02020603050405020304" pitchFamily="18" charset="0"/>
                </a:endParaRPr>
              </a:p>
              <a:p>
                <a:pPr marL="0" indent="0" algn="ctr">
                  <a:buNone/>
                </a:pP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p:txBody>
          </p:sp>
        </mc:Choice>
        <mc:Fallback xmlns="">
          <p:sp>
            <p:nvSpPr>
              <p:cNvPr id="6" name="Объект 5">
                <a:extLst>
                  <a:ext uri="{FF2B5EF4-FFF2-40B4-BE49-F238E27FC236}">
                    <a16:creationId xmlns:a16="http://schemas.microsoft.com/office/drawing/2014/main" id="{05781B16-9D33-E9B0-C703-84C3C73B9612}"/>
                  </a:ext>
                </a:extLst>
              </p:cNvPr>
              <p:cNvSpPr>
                <a:spLocks noGrp="1" noRot="1" noChangeAspect="1" noMove="1" noResize="1" noEditPoints="1" noAdjustHandles="1" noChangeArrowheads="1" noChangeShapeType="1" noTextEdit="1"/>
              </p:cNvSpPr>
              <p:nvPr>
                <p:ph idx="1"/>
              </p:nvPr>
            </p:nvSpPr>
            <p:spPr>
              <a:xfrm>
                <a:off x="292963" y="1115411"/>
                <a:ext cx="8362765" cy="5516208"/>
              </a:xfrm>
              <a:blipFill>
                <a:blip r:embed="rId2"/>
                <a:stretch>
                  <a:fillRect l="-1093" t="-1326" r="-437" b="-994"/>
                </a:stretch>
              </a:blipFill>
            </p:spPr>
            <p:txBody>
              <a:bodyPr/>
              <a:lstStyle/>
              <a:p>
                <a:r>
                  <a:rPr lang="ru-RU">
                    <a:noFill/>
                  </a:rPr>
                  <a:t> </a:t>
                </a:r>
              </a:p>
            </p:txBody>
          </p:sp>
        </mc:Fallback>
      </mc:AlternateContent>
      <p:sp>
        <p:nvSpPr>
          <p:cNvPr id="7" name="Пятиугольник 2">
            <a:extLst>
              <a:ext uri="{FF2B5EF4-FFF2-40B4-BE49-F238E27FC236}">
                <a16:creationId xmlns:a16="http://schemas.microsoft.com/office/drawing/2014/main" id="{968CFC52-D917-1A2D-6524-1D460AD5B0D5}"/>
              </a:ext>
            </a:extLst>
          </p:cNvPr>
          <p:cNvSpPr txBox="1">
            <a:spLocks noGrp="1"/>
          </p:cNvSpPr>
          <p:nvPr>
            <p:ph type="title"/>
          </p:nvPr>
        </p:nvSpPr>
        <p:spPr>
          <a:xfrm>
            <a:off x="0" y="353133"/>
            <a:ext cx="7235301" cy="655807"/>
          </a:xfrm>
          <a:prstGeom prst="homePlate">
            <a:avLst/>
          </a:prstGeom>
          <a:solidFill>
            <a:srgbClr val="256569"/>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ru-RU" sz="2800" dirty="0">
                <a:solidFill>
                  <a:schemeClr val="bg1"/>
                </a:solidFill>
                <a:latin typeface="Times New Roman" pitchFamily="18" charset="0"/>
                <a:cs typeface="Times New Roman" pitchFamily="18" charset="0"/>
              </a:rPr>
              <a:t>Проблемные ситуации </a:t>
            </a:r>
            <a:endParaRPr lang="ru-RU" sz="2800" dirty="0">
              <a:solidFill>
                <a:schemeClr val="bg1"/>
              </a:solidFill>
              <a:latin typeface="Book Antiqua" panose="02040602050305030304" pitchFamily="18" charset="0"/>
            </a:endParaRPr>
          </a:p>
        </p:txBody>
      </p:sp>
      <p:pic>
        <p:nvPicPr>
          <p:cNvPr id="8" name="Рисунок 7">
            <a:extLst>
              <a:ext uri="{FF2B5EF4-FFF2-40B4-BE49-F238E27FC236}">
                <a16:creationId xmlns:a16="http://schemas.microsoft.com/office/drawing/2014/main" id="{2DA378A6-9C5E-9946-5734-34961D80AC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839" b="55757"/>
          <a:stretch/>
        </p:blipFill>
        <p:spPr>
          <a:xfrm>
            <a:off x="7297445" y="326003"/>
            <a:ext cx="1724227" cy="611247"/>
          </a:xfrm>
          <a:prstGeom prst="rect">
            <a:avLst/>
          </a:prstGeom>
        </p:spPr>
      </p:pic>
    </p:spTree>
    <p:extLst>
      <p:ext uri="{BB962C8B-B14F-4D97-AF65-F5344CB8AC3E}">
        <p14:creationId xmlns:p14="http://schemas.microsoft.com/office/powerpoint/2010/main" val="521717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a:extLst>
              <a:ext uri="{FF2B5EF4-FFF2-40B4-BE49-F238E27FC236}">
                <a16:creationId xmlns:a16="http://schemas.microsoft.com/office/drawing/2014/main" id="{4E4BEB68-2736-C381-EB20-ECA254D1B2D6}"/>
              </a:ext>
            </a:extLst>
          </p:cNvPr>
          <p:cNvSpPr>
            <a:spLocks noGrp="1"/>
          </p:cNvSpPr>
          <p:nvPr>
            <p:ph idx="1"/>
          </p:nvPr>
        </p:nvSpPr>
        <p:spPr>
          <a:xfrm>
            <a:off x="310719" y="1305017"/>
            <a:ext cx="8346674" cy="5317725"/>
          </a:xfrm>
        </p:spPr>
        <p:txBody>
          <a:bodyPr>
            <a:normAutofit/>
          </a:bodyPr>
          <a:lstStyle/>
          <a:p>
            <a:pPr marL="0" indent="0" algn="ctr">
              <a:buNone/>
            </a:pPr>
            <a:endParaRPr lang="ru-RU" sz="1600" dirty="0"/>
          </a:p>
          <a:p>
            <a:pPr marL="0" indent="0" algn="ctr">
              <a:buNone/>
            </a:pPr>
            <a:endParaRPr lang="ru-RU" sz="1600" dirty="0"/>
          </a:p>
          <a:p>
            <a:pPr marL="0" indent="0" algn="ctr">
              <a:buNone/>
            </a:pPr>
            <a:endParaRPr lang="ru-RU" sz="1600" dirty="0"/>
          </a:p>
          <a:p>
            <a:pPr marL="0" indent="0">
              <a:buNone/>
            </a:pPr>
            <a:r>
              <a:rPr lang="ru-RU" sz="2000" dirty="0">
                <a:latin typeface="Times New Roman" panose="02020603050405020304" pitchFamily="18" charset="0"/>
                <a:cs typeface="Times New Roman" panose="02020603050405020304" pitchFamily="18" charset="0"/>
              </a:rPr>
              <a:t>     Выпуклый </a:t>
            </a:r>
            <a:r>
              <a:rPr lang="ru-RU" sz="2000" b="1" dirty="0">
                <a:latin typeface="Times New Roman" panose="02020603050405020304" pitchFamily="18" charset="0"/>
                <a:cs typeface="Times New Roman" panose="02020603050405020304" pitchFamily="18" charset="0"/>
              </a:rPr>
              <a:t>многогранник</a:t>
            </a:r>
            <a:r>
              <a:rPr lang="ru-RU" sz="2000" dirty="0">
                <a:latin typeface="Times New Roman" panose="02020603050405020304" pitchFamily="18" charset="0"/>
                <a:cs typeface="Times New Roman" panose="02020603050405020304" pitchFamily="18" charset="0"/>
              </a:rPr>
              <a:t> называется </a:t>
            </a:r>
            <a:r>
              <a:rPr lang="ru-RU" sz="2000" b="1" dirty="0">
                <a:latin typeface="Times New Roman" panose="02020603050405020304" pitchFamily="18" charset="0"/>
                <a:cs typeface="Times New Roman" panose="02020603050405020304" pitchFamily="18" charset="0"/>
              </a:rPr>
              <a:t>правильным</a:t>
            </a:r>
            <a:r>
              <a:rPr lang="ru-RU" sz="2000" dirty="0">
                <a:latin typeface="Times New Roman" panose="02020603050405020304" pitchFamily="18" charset="0"/>
                <a:cs typeface="Times New Roman" panose="02020603050405020304" pitchFamily="18" charset="0"/>
              </a:rPr>
              <a:t>, если его грани являются правильными многоугольниками с одним и тем же числом сторон и в каждой вершине многогранника сходится одно и то же число рёбер.</a:t>
            </a:r>
          </a:p>
          <a:p>
            <a:pPr marL="0" indent="0" algn="ctr">
              <a:buNone/>
            </a:pPr>
            <a:endParaRPr lang="ru-RU" sz="1600" dirty="0"/>
          </a:p>
          <a:p>
            <a:pPr marL="0" indent="0" algn="ctr">
              <a:buNone/>
            </a:pPr>
            <a:endParaRPr lang="ru-RU" sz="2100" dirty="0">
              <a:latin typeface="Times New Roman" panose="02020603050405020304" pitchFamily="18" charset="0"/>
              <a:cs typeface="Times New Roman" panose="02020603050405020304" pitchFamily="18" charset="0"/>
            </a:endParaRPr>
          </a:p>
        </p:txBody>
      </p:sp>
      <p:sp>
        <p:nvSpPr>
          <p:cNvPr id="7" name="Пятиугольник 2">
            <a:extLst>
              <a:ext uri="{FF2B5EF4-FFF2-40B4-BE49-F238E27FC236}">
                <a16:creationId xmlns:a16="http://schemas.microsoft.com/office/drawing/2014/main" id="{4B94155D-5588-5074-12CC-01EEBD85A56E}"/>
              </a:ext>
            </a:extLst>
          </p:cNvPr>
          <p:cNvSpPr>
            <a:spLocks noGrp="1"/>
          </p:cNvSpPr>
          <p:nvPr>
            <p:ph type="title"/>
          </p:nvPr>
        </p:nvSpPr>
        <p:spPr>
          <a:xfrm>
            <a:off x="0" y="356247"/>
            <a:ext cx="7297445" cy="712811"/>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800" dirty="0">
                <a:solidFill>
                  <a:schemeClr val="bg1"/>
                </a:solidFill>
                <a:latin typeface="Times New Roman" pitchFamily="18" charset="0"/>
                <a:cs typeface="Times New Roman" pitchFamily="18" charset="0"/>
              </a:rPr>
              <a:t>Проблемные ситуации </a:t>
            </a:r>
            <a:endParaRPr lang="ru-RU" sz="2800" dirty="0">
              <a:solidFill>
                <a:schemeClr val="bg1"/>
              </a:solidFill>
              <a:latin typeface="Book Antiqua" panose="02040602050305030304" pitchFamily="18" charset="0"/>
            </a:endParaRPr>
          </a:p>
        </p:txBody>
      </p:sp>
      <p:pic>
        <p:nvPicPr>
          <p:cNvPr id="8" name="Рисунок 7">
            <a:extLst>
              <a:ext uri="{FF2B5EF4-FFF2-40B4-BE49-F238E27FC236}">
                <a16:creationId xmlns:a16="http://schemas.microsoft.com/office/drawing/2014/main" id="{59142597-9E7E-E5B6-60E5-93C11253F9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297445" y="326003"/>
            <a:ext cx="1724227" cy="611247"/>
          </a:xfrm>
          <a:prstGeom prst="rect">
            <a:avLst/>
          </a:prstGeom>
        </p:spPr>
      </p:pic>
      <p:sp>
        <p:nvSpPr>
          <p:cNvPr id="11" name="TextBox 10">
            <a:extLst>
              <a:ext uri="{FF2B5EF4-FFF2-40B4-BE49-F238E27FC236}">
                <a16:creationId xmlns:a16="http://schemas.microsoft.com/office/drawing/2014/main" id="{D2F5FBAE-BF84-6F85-8AD3-A134C33FF8A1}"/>
              </a:ext>
            </a:extLst>
          </p:cNvPr>
          <p:cNvSpPr txBox="1"/>
          <p:nvPr/>
        </p:nvSpPr>
        <p:spPr>
          <a:xfrm>
            <a:off x="2051576" y="1548497"/>
            <a:ext cx="4634142" cy="523220"/>
          </a:xfrm>
          <a:prstGeom prst="rect">
            <a:avLst/>
          </a:prstGeom>
          <a:noFill/>
        </p:spPr>
        <p:txBody>
          <a:bodyPr wrap="square">
            <a:spAutoFit/>
          </a:bodyPr>
          <a:lstStyle/>
          <a:p>
            <a:pPr algn="ctr">
              <a:spcBef>
                <a:spcPct val="20000"/>
              </a:spcBef>
              <a:buClr>
                <a:schemeClr val="hlink"/>
              </a:buClr>
              <a:buSzPct val="120000"/>
            </a:pPr>
            <a:r>
              <a:rPr lang="ru-RU" altLang="ru-RU" sz="2800" dirty="0">
                <a:solidFill>
                  <a:schemeClr val="tx2"/>
                </a:solidFill>
                <a:latin typeface="Times New Roman" panose="02020603050405020304" pitchFamily="18" charset="0"/>
                <a:cs typeface="Times New Roman" panose="02020603050405020304" pitchFamily="18" charset="0"/>
              </a:rPr>
              <a:t>Правильные многогранники.</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79B085-320A-90C9-1D0E-3B4044F3368C}"/>
                  </a:ext>
                </a:extLst>
              </p:cNvPr>
              <p:cNvSpPr txBox="1"/>
              <p:nvPr/>
            </p:nvSpPr>
            <p:spPr>
              <a:xfrm>
                <a:off x="310719" y="3688154"/>
                <a:ext cx="7671972" cy="714876"/>
              </a:xfrm>
              <a:prstGeom prst="rect">
                <a:avLst/>
              </a:prstGeom>
              <a:noFill/>
            </p:spPr>
            <p:txBody>
              <a:bodyPr wrap="square">
                <a:spAutoFit/>
              </a:bodyPr>
              <a:lstStyle/>
              <a:p>
                <a:pPr indent="355600"/>
                <a:r>
                  <a:rPr lang="ru-RU" sz="2000" dirty="0">
                    <a:latin typeface="Times New Roman" panose="02020603050405020304" pitchFamily="18" charset="0"/>
                    <a:cs typeface="Times New Roman" panose="02020603050405020304" pitchFamily="18" charset="0"/>
                  </a:rPr>
                  <a:t>В выпуклом многограннике сумма всех плоских углов при каждой его вершине меньше </a:t>
                </a:r>
                <a14:m>
                  <m:oMath xmlns:m="http://schemas.openxmlformats.org/officeDocument/2006/math">
                    <m:sSup>
                      <m:sSupPr>
                        <m:ctrlPr>
                          <a:rPr lang="ru-RU" sz="2000" i="1" smtClean="0">
                            <a:latin typeface="Cambria Math" panose="02040503050406030204" pitchFamily="18" charset="0"/>
                          </a:rPr>
                        </m:ctrlPr>
                      </m:sSupPr>
                      <m:e>
                        <m:r>
                          <a:rPr lang="ru-RU" sz="2000" b="0" i="1" smtClean="0">
                            <a:latin typeface="Cambria Math"/>
                          </a:rPr>
                          <m:t>360</m:t>
                        </m:r>
                      </m:e>
                      <m:sup>
                        <m:r>
                          <a:rPr lang="ru-RU" sz="2000" i="1" smtClean="0">
                            <a:latin typeface="Cambria Math"/>
                            <a:ea typeface="Cambria Math"/>
                          </a:rPr>
                          <m:t>°</m:t>
                        </m:r>
                      </m:sup>
                    </m:sSup>
                  </m:oMath>
                </a14:m>
                <a:endParaRPr lang="ru-RU" sz="20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9379B085-320A-90C9-1D0E-3B4044F3368C}"/>
                  </a:ext>
                </a:extLst>
              </p:cNvPr>
              <p:cNvSpPr txBox="1">
                <a:spLocks noRot="1" noChangeAspect="1" noMove="1" noResize="1" noEditPoints="1" noAdjustHandles="1" noChangeArrowheads="1" noChangeShapeType="1" noTextEdit="1"/>
              </p:cNvSpPr>
              <p:nvPr/>
            </p:nvSpPr>
            <p:spPr>
              <a:xfrm>
                <a:off x="310719" y="3688154"/>
                <a:ext cx="7671972" cy="714876"/>
              </a:xfrm>
              <a:prstGeom prst="rect">
                <a:avLst/>
              </a:prstGeom>
              <a:blipFill>
                <a:blip r:embed="rId3"/>
                <a:stretch>
                  <a:fillRect l="-874" t="-4274" b="-1453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0B47BC-ACEC-2EC2-B483-680102FF337A}"/>
                  </a:ext>
                </a:extLst>
              </p:cNvPr>
              <p:cNvSpPr txBox="1"/>
              <p:nvPr/>
            </p:nvSpPr>
            <p:spPr>
              <a:xfrm>
                <a:off x="3737500" y="4618560"/>
                <a:ext cx="4634142" cy="655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a:ea typeface="Cambria Math"/>
                        </a:rPr>
                        <m:t>𝛽</m:t>
                      </m:r>
                      <m:r>
                        <a:rPr lang="ru-RU" b="0" i="1" smtClean="0">
                          <a:latin typeface="Cambria Math"/>
                          <a:ea typeface="Cambria Math"/>
                        </a:rPr>
                        <m:t>=</m:t>
                      </m:r>
                      <m:f>
                        <m:fPr>
                          <m:ctrlPr>
                            <a:rPr lang="ru-RU" b="0" i="1" smtClean="0">
                              <a:latin typeface="Cambria Math" panose="02040503050406030204" pitchFamily="18" charset="0"/>
                              <a:ea typeface="Cambria Math"/>
                            </a:rPr>
                          </m:ctrlPr>
                        </m:fPr>
                        <m:num>
                          <m:sSup>
                            <m:sSupPr>
                              <m:ctrlPr>
                                <a:rPr lang="ru-RU" b="0" i="1" smtClean="0">
                                  <a:latin typeface="Cambria Math" panose="02040503050406030204" pitchFamily="18" charset="0"/>
                                  <a:ea typeface="Cambria Math"/>
                                </a:rPr>
                              </m:ctrlPr>
                            </m:sSupPr>
                            <m:e>
                              <m:r>
                                <a:rPr lang="ru-RU" b="0" i="1" smtClean="0">
                                  <a:latin typeface="Cambria Math"/>
                                  <a:ea typeface="Cambria Math"/>
                                </a:rPr>
                                <m:t>180</m:t>
                              </m:r>
                            </m:e>
                            <m:sup>
                              <m:r>
                                <a:rPr lang="ru-RU" b="0" i="1" smtClean="0">
                                  <a:latin typeface="Cambria Math"/>
                                  <a:ea typeface="Cambria Math"/>
                                </a:rPr>
                                <m:t>°</m:t>
                              </m:r>
                            </m:sup>
                          </m:sSup>
                          <m:r>
                            <a:rPr lang="ru-RU" b="0" i="1" smtClean="0">
                              <a:latin typeface="Cambria Math"/>
                              <a:ea typeface="Cambria Math"/>
                            </a:rPr>
                            <m:t>(</m:t>
                          </m:r>
                          <m:r>
                            <a:rPr lang="en-US" b="0" i="1" smtClean="0">
                              <a:latin typeface="Cambria Math"/>
                              <a:ea typeface="Cambria Math"/>
                            </a:rPr>
                            <m:t>𝑛</m:t>
                          </m:r>
                          <m:r>
                            <a:rPr lang="en-US" b="0" i="1" smtClean="0">
                              <a:latin typeface="Cambria Math"/>
                              <a:ea typeface="Cambria Math"/>
                            </a:rPr>
                            <m:t>−2)</m:t>
                          </m:r>
                        </m:num>
                        <m:den>
                          <m:r>
                            <a:rPr lang="en-US" b="0" i="1" smtClean="0">
                              <a:latin typeface="Cambria Math"/>
                              <a:ea typeface="Cambria Math"/>
                            </a:rPr>
                            <m:t>𝑛</m:t>
                          </m:r>
                        </m:den>
                      </m:f>
                    </m:oMath>
                  </m:oMathPara>
                </a14:m>
                <a:endParaRPr lang="ru-RU" dirty="0"/>
              </a:p>
            </p:txBody>
          </p:sp>
        </mc:Choice>
        <mc:Fallback xmlns="">
          <p:sp>
            <p:nvSpPr>
              <p:cNvPr id="13" name="TextBox 12">
                <a:extLst>
                  <a:ext uri="{FF2B5EF4-FFF2-40B4-BE49-F238E27FC236}">
                    <a16:creationId xmlns:a16="http://schemas.microsoft.com/office/drawing/2014/main" id="{1D0B47BC-ACEC-2EC2-B483-680102FF337A}"/>
                  </a:ext>
                </a:extLst>
              </p:cNvPr>
              <p:cNvSpPr txBox="1">
                <a:spLocks noRot="1" noChangeAspect="1" noMove="1" noResize="1" noEditPoints="1" noAdjustHandles="1" noChangeArrowheads="1" noChangeShapeType="1" noTextEdit="1"/>
              </p:cNvSpPr>
              <p:nvPr/>
            </p:nvSpPr>
            <p:spPr>
              <a:xfrm>
                <a:off x="3737500" y="4618560"/>
                <a:ext cx="4634142" cy="655179"/>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A6D204-F976-7068-1E2C-D076D33F4ED5}"/>
                  </a:ext>
                </a:extLst>
              </p:cNvPr>
              <p:cNvSpPr txBox="1"/>
              <p:nvPr/>
            </p:nvSpPr>
            <p:spPr>
              <a:xfrm>
                <a:off x="486607" y="4750368"/>
                <a:ext cx="4634142" cy="400110"/>
              </a:xfrm>
              <a:prstGeom prst="rect">
                <a:avLst/>
              </a:prstGeom>
              <a:noFill/>
            </p:spPr>
            <p:txBody>
              <a:bodyPr wrap="square">
                <a:spAutoFit/>
              </a:bodyPr>
              <a:lstStyle/>
              <a:p>
                <a:r>
                  <a:rPr lang="ru-RU" sz="2000" dirty="0">
                    <a:latin typeface="Times New Roman" panose="02020603050405020304" pitchFamily="18" charset="0"/>
                    <a:cs typeface="Times New Roman" panose="02020603050405020304" pitchFamily="18" charset="0"/>
                  </a:rPr>
                  <a:t>  Угол правильного </a:t>
                </a:r>
                <a14:m>
                  <m:oMath xmlns:m="http://schemas.openxmlformats.org/officeDocument/2006/math">
                    <m:r>
                      <a:rPr lang="en-US" sz="2000" b="0" i="1" smtClean="0">
                        <a:latin typeface="Cambria Math"/>
                      </a:rPr>
                      <m:t>𝑛</m:t>
                    </m:r>
                    <m:r>
                      <a:rPr lang="en-US" sz="2000" b="0" i="1" smtClean="0">
                        <a:latin typeface="Cambria Math"/>
                      </a:rPr>
                      <m:t>−</m:t>
                    </m:r>
                  </m:oMath>
                </a14:m>
                <a:r>
                  <a:rPr lang="ru-RU" sz="2000" dirty="0">
                    <a:latin typeface="Times New Roman" panose="02020603050405020304" pitchFamily="18" charset="0"/>
                    <a:cs typeface="Times New Roman" panose="02020603050405020304" pitchFamily="18" charset="0"/>
                  </a:rPr>
                  <a:t>угольника равен:</a:t>
                </a:r>
              </a:p>
            </p:txBody>
          </p:sp>
        </mc:Choice>
        <mc:Fallback xmlns="">
          <p:sp>
            <p:nvSpPr>
              <p:cNvPr id="15" name="TextBox 14">
                <a:extLst>
                  <a:ext uri="{FF2B5EF4-FFF2-40B4-BE49-F238E27FC236}">
                    <a16:creationId xmlns:a16="http://schemas.microsoft.com/office/drawing/2014/main" id="{34A6D204-F976-7068-1E2C-D076D33F4ED5}"/>
                  </a:ext>
                </a:extLst>
              </p:cNvPr>
              <p:cNvSpPr txBox="1">
                <a:spLocks noRot="1" noChangeAspect="1" noMove="1" noResize="1" noEditPoints="1" noAdjustHandles="1" noChangeArrowheads="1" noChangeShapeType="1" noTextEdit="1"/>
              </p:cNvSpPr>
              <p:nvPr/>
            </p:nvSpPr>
            <p:spPr>
              <a:xfrm>
                <a:off x="486607" y="4750368"/>
                <a:ext cx="4634142" cy="400110"/>
              </a:xfrm>
              <a:prstGeom prst="rect">
                <a:avLst/>
              </a:prstGeom>
              <a:blipFill>
                <a:blip r:embed="rId5"/>
                <a:stretch>
                  <a:fillRect t="-7576" b="-25758"/>
                </a:stretch>
              </a:blipFill>
            </p:spPr>
            <p:txBody>
              <a:bodyPr/>
              <a:lstStyle/>
              <a:p>
                <a:r>
                  <a:rPr lang="ru-RU">
                    <a:noFill/>
                  </a:rPr>
                  <a:t> </a:t>
                </a:r>
              </a:p>
            </p:txBody>
          </p:sp>
        </mc:Fallback>
      </mc:AlternateContent>
      <p:pic>
        <p:nvPicPr>
          <p:cNvPr id="16" name="Picture 4" descr="Гифки для презентации человечки">
            <a:extLst>
              <a:ext uri="{FF2B5EF4-FFF2-40B4-BE49-F238E27FC236}">
                <a16:creationId xmlns:a16="http://schemas.microsoft.com/office/drawing/2014/main" id="{00B7B5CE-DEB7-A5CD-75C8-7B4B090DFC3F}"/>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flipH="1">
            <a:off x="7371515" y="4729124"/>
            <a:ext cx="1373822" cy="209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0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04664"/>
            <a:ext cx="7992888" cy="646331"/>
          </a:xfrm>
          <a:prstGeom prst="rect">
            <a:avLst/>
          </a:prstGeom>
          <a:noFill/>
        </p:spPr>
        <p:txBody>
          <a:bodyPr wrap="square" rtlCol="0">
            <a:spAutoFit/>
          </a:bodyPr>
          <a:lstStyle/>
          <a:p>
            <a:pPr algn="ctr"/>
            <a:r>
              <a:rPr lang="ru-RU" dirty="0">
                <a:latin typeface="Times New Roman" panose="02020603050405020304" pitchFamily="18" charset="0"/>
                <a:cs typeface="Times New Roman" panose="02020603050405020304" pitchFamily="18" charset="0"/>
              </a:rPr>
              <a:t>Сколько граней при вершине может быть у правильного многогранника, и какими многоугольниками могут быть грани?</a:t>
            </a:r>
          </a:p>
        </p:txBody>
      </p:sp>
      <p:graphicFrame>
        <p:nvGraphicFramePr>
          <p:cNvPr id="3" name="Таблица 2"/>
          <p:cNvGraphicFramePr>
            <a:graphicFrameLocks noGrp="1"/>
          </p:cNvGraphicFramePr>
          <p:nvPr/>
        </p:nvGraphicFramePr>
        <p:xfrm>
          <a:off x="361610" y="1095484"/>
          <a:ext cx="8352927" cy="5213836"/>
        </p:xfrm>
        <a:graphic>
          <a:graphicData uri="http://schemas.openxmlformats.org/drawingml/2006/table">
            <a:tbl>
              <a:tblPr firstRow="1" bandRow="1">
                <a:tableStyleId>{69CF1AB2-1976-4502-BF36-3FF5EA218861}</a:tableStyleId>
              </a:tblPr>
              <a:tblGrid>
                <a:gridCol w="1656183">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tblGrid>
              <a:tr h="370840">
                <a:tc>
                  <a:txBody>
                    <a:bodyPr/>
                    <a:lstStyle/>
                    <a:p>
                      <a:pPr algn="ctr"/>
                      <a:r>
                        <a:rPr lang="ru-RU" sz="1300" dirty="0"/>
                        <a:t>При вершине </a:t>
                      </a:r>
                      <a:r>
                        <a:rPr lang="en-US" sz="1300" i="1" dirty="0"/>
                        <a:t>m </a:t>
                      </a:r>
                      <a:endParaRPr lang="ru-RU" sz="1300" i="1" dirty="0"/>
                    </a:p>
                    <a:p>
                      <a:pPr algn="ctr"/>
                      <a:r>
                        <a:rPr lang="en-US" sz="1300" b="1" i="1" dirty="0"/>
                        <a:t>n-</a:t>
                      </a:r>
                      <a:r>
                        <a:rPr lang="ru-RU" sz="1300" b="1" i="0" dirty="0"/>
                        <a:t>угольников</a:t>
                      </a:r>
                      <a:endParaRPr lang="ru-RU" sz="1300" b="1" dirty="0"/>
                    </a:p>
                  </a:txBody>
                  <a:tcPr>
                    <a:solidFill>
                      <a:schemeClr val="accent1">
                        <a:lumMod val="60000"/>
                        <a:lumOff val="40000"/>
                      </a:schemeClr>
                    </a:solidFill>
                  </a:tcPr>
                </a:tc>
                <a:tc>
                  <a:txBody>
                    <a:bodyPr/>
                    <a:lstStyle/>
                    <a:p>
                      <a:pPr algn="ctr"/>
                      <a:r>
                        <a:rPr lang="ru-RU" sz="1300" dirty="0"/>
                        <a:t>Сумма углов при вершине</a:t>
                      </a:r>
                    </a:p>
                  </a:txBody>
                  <a:tcPr>
                    <a:solidFill>
                      <a:schemeClr val="accent1">
                        <a:lumMod val="60000"/>
                        <a:lumOff val="40000"/>
                      </a:schemeClr>
                    </a:solidFill>
                  </a:tcPr>
                </a:tc>
                <a:tc gridSpan="2">
                  <a:txBody>
                    <a:bodyPr/>
                    <a:lstStyle/>
                    <a:p>
                      <a:pPr algn="ctr"/>
                      <a:r>
                        <a:rPr lang="ru-RU" sz="1300" dirty="0"/>
                        <a:t>Название многогранника</a:t>
                      </a:r>
                    </a:p>
                  </a:txBody>
                  <a:tcPr>
                    <a:solidFill>
                      <a:schemeClr val="accent1">
                        <a:lumMod val="60000"/>
                        <a:lumOff val="40000"/>
                      </a:schemeClr>
                    </a:solidFill>
                  </a:tcPr>
                </a:tc>
                <a:tc hMerge="1">
                  <a:txBody>
                    <a:bodyPr/>
                    <a:lstStyle/>
                    <a:p>
                      <a:endParaRPr lang="ru-RU" dirty="0"/>
                    </a:p>
                  </a:txBody>
                  <a:tcPr>
                    <a:solidFill>
                      <a:schemeClr val="accent1">
                        <a:lumMod val="60000"/>
                        <a:lumOff val="40000"/>
                      </a:schemeClr>
                    </a:solidFill>
                  </a:tcPr>
                </a:tc>
                <a:extLst>
                  <a:ext uri="{0D108BD9-81ED-4DB2-BD59-A6C34878D82A}">
                    <a16:rowId xmlns:a16="http://schemas.microsoft.com/office/drawing/2014/main" val="10000"/>
                  </a:ext>
                </a:extLst>
              </a:tr>
              <a:tr h="370840">
                <a:tc gridSpan="4">
                  <a:txBody>
                    <a:bodyPr/>
                    <a:lstStyle/>
                    <a:p>
                      <a:pPr algn="ctr"/>
                      <a:endParaRPr lang="ru-RU" sz="1300" b="1" dirty="0">
                        <a:solidFill>
                          <a:schemeClr val="accent1">
                            <a:lumMod val="50000"/>
                          </a:schemeClr>
                        </a:solidFill>
                      </a:endParaRPr>
                    </a:p>
                  </a:txBody>
                  <a:tcPr>
                    <a:solidFill>
                      <a:schemeClr val="bg1"/>
                    </a:solid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1"/>
                  </a:ext>
                </a:extLst>
              </a:tr>
              <a:tr h="754916">
                <a:tc>
                  <a:txBody>
                    <a:bodyPr/>
                    <a:lstStyle/>
                    <a:p>
                      <a:endParaRPr lang="ru-RU" sz="1300"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2"/>
                  </a:ext>
                </a:extLst>
              </a:tr>
              <a:tr h="720080">
                <a:tc>
                  <a:txBody>
                    <a:bodyPr/>
                    <a:lstStyle/>
                    <a:p>
                      <a:endParaRPr lang="ru-RU" sz="1300" dirty="0"/>
                    </a:p>
                  </a:txBody>
                  <a:tcPr/>
                </a:tc>
                <a:tc>
                  <a:txBody>
                    <a:bodyPr/>
                    <a:lstStyle/>
                    <a:p>
                      <a:endParaRPr lang="ru-RU" dirty="0"/>
                    </a:p>
                  </a:txBody>
                  <a:tcPr/>
                </a:tc>
                <a:tc>
                  <a:txBody>
                    <a:bodyPr/>
                    <a:lstStyle/>
                    <a:p>
                      <a:endParaRPr lang="ru-RU" dirty="0"/>
                    </a:p>
                  </a:txBody>
                  <a:tcPr/>
                </a:tc>
                <a:tc>
                  <a:txBody>
                    <a:bodyPr/>
                    <a:lstStyle/>
                    <a:p>
                      <a:endParaRPr lang="ru-RU"/>
                    </a:p>
                  </a:txBody>
                  <a:tcPr/>
                </a:tc>
                <a:extLst>
                  <a:ext uri="{0D108BD9-81ED-4DB2-BD59-A6C34878D82A}">
                    <a16:rowId xmlns:a16="http://schemas.microsoft.com/office/drawing/2014/main" val="10003"/>
                  </a:ext>
                </a:extLst>
              </a:tr>
              <a:tr h="720080">
                <a:tc>
                  <a:txBody>
                    <a:bodyPr/>
                    <a:lstStyle/>
                    <a:p>
                      <a:endParaRPr lang="ru-RU" sz="1300"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4"/>
                  </a:ext>
                </a:extLst>
              </a:tr>
              <a:tr h="3600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ru-RU" sz="1300" dirty="0"/>
                    </a:p>
                  </a:txBody>
                  <a:tcPr>
                    <a:solidFill>
                      <a:schemeClr val="bg1"/>
                    </a:solidFill>
                  </a:tcPr>
                </a:tc>
                <a:tc hMerge="1">
                  <a:txBody>
                    <a:bodyPr/>
                    <a:lstStyle/>
                    <a:p>
                      <a:endParaRPr lang="ru-RU" dirty="0"/>
                    </a:p>
                  </a:txBody>
                  <a:tcPr/>
                </a:tc>
                <a:tc hMerge="1">
                  <a:txBody>
                    <a:bodyPr/>
                    <a:lstStyle/>
                    <a:p>
                      <a:endParaRPr lang="ru-RU" dirty="0"/>
                    </a:p>
                  </a:txBody>
                  <a:tcPr/>
                </a:tc>
                <a:tc hMerge="1">
                  <a:txBody>
                    <a:bodyPr/>
                    <a:lstStyle/>
                    <a:p>
                      <a:endParaRPr lang="ru-RU"/>
                    </a:p>
                  </a:txBody>
                  <a:tcPr/>
                </a:tc>
                <a:extLst>
                  <a:ext uri="{0D108BD9-81ED-4DB2-BD59-A6C34878D82A}">
                    <a16:rowId xmlns:a16="http://schemas.microsoft.com/office/drawing/2014/main" val="10005"/>
                  </a:ext>
                </a:extLst>
              </a:tr>
              <a:tr h="720080">
                <a:tc>
                  <a:txBody>
                    <a:bodyPr/>
                    <a:lstStyle/>
                    <a:p>
                      <a:endParaRPr lang="ru-RU" sz="1300" dirty="0"/>
                    </a:p>
                  </a:txBody>
                  <a:tcPr/>
                </a:tc>
                <a:tc>
                  <a:txBody>
                    <a:bodyPr/>
                    <a:lstStyle/>
                    <a:p>
                      <a:endParaRPr lang="ru-RU"/>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6"/>
                  </a:ext>
                </a:extLst>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ru-RU" sz="1300" dirty="0"/>
                    </a:p>
                  </a:txBody>
                  <a:tcPr>
                    <a:solidFill>
                      <a:schemeClr val="bg1"/>
                    </a:solidFill>
                  </a:tcPr>
                </a:tc>
                <a:tc hMerge="1">
                  <a:txBody>
                    <a:bodyPr/>
                    <a:lstStyle/>
                    <a:p>
                      <a:endParaRPr lang="ru-RU" dirty="0"/>
                    </a:p>
                  </a:txBody>
                  <a:tcPr/>
                </a:tc>
                <a:tc hMerge="1">
                  <a:txBody>
                    <a:bodyPr/>
                    <a:lstStyle/>
                    <a:p>
                      <a:endParaRPr lang="ru-RU" dirty="0"/>
                    </a:p>
                  </a:txBody>
                  <a:tcPr/>
                </a:tc>
                <a:tc hMerge="1">
                  <a:txBody>
                    <a:bodyPr/>
                    <a:lstStyle/>
                    <a:p>
                      <a:endParaRPr lang="ru-RU"/>
                    </a:p>
                  </a:txBody>
                  <a:tcPr/>
                </a:tc>
                <a:extLst>
                  <a:ext uri="{0D108BD9-81ED-4DB2-BD59-A6C34878D82A}">
                    <a16:rowId xmlns:a16="http://schemas.microsoft.com/office/drawing/2014/main" val="10007"/>
                  </a:ext>
                </a:extLst>
              </a:tr>
              <a:tr h="709280">
                <a:tc>
                  <a:txBody>
                    <a:bodyPr/>
                    <a:lstStyle/>
                    <a:p>
                      <a:endParaRPr lang="ru-RU" sz="1300" dirty="0"/>
                    </a:p>
                  </a:txBody>
                  <a:tcPr/>
                </a:tc>
                <a:tc>
                  <a:txBody>
                    <a:bodyPr/>
                    <a:lstStyle/>
                    <a:p>
                      <a:endParaRPr lang="ru-RU"/>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8"/>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2015706" y="2131063"/>
                <a:ext cx="12715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sz="1400" b="0" i="1" smtClean="0">
                          <a:latin typeface="Cambria Math"/>
                        </a:rPr>
                        <m:t>3</m:t>
                      </m:r>
                      <m:r>
                        <a:rPr lang="ru-RU" sz="1400" b="0" i="1" smtClean="0">
                          <a:latin typeface="Cambria Math"/>
                          <a:ea typeface="Cambria Math"/>
                        </a:rPr>
                        <m:t>∙60=180; </m:t>
                      </m:r>
                    </m:oMath>
                  </m:oMathPara>
                </a14:m>
                <a:endParaRPr lang="ru-RU"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2015706" y="2131063"/>
                <a:ext cx="1271502" cy="307777"/>
              </a:xfrm>
              <a:prstGeom prst="rect">
                <a:avLst/>
              </a:prstGeom>
              <a:blipFill rotWithShape="1">
                <a:blip r:embed="rId3"/>
                <a:stretch>
                  <a:fillRect/>
                </a:stretch>
              </a:blipFill>
            </p:spPr>
            <p:txBody>
              <a:bodyPr/>
              <a:lstStyle/>
              <a:p>
                <a:r>
                  <a:rPr lang="ru-RU">
                    <a:noFill/>
                  </a:rPr>
                  <a:t> </a:t>
                </a:r>
              </a:p>
            </p:txBody>
          </p:sp>
        </mc:Fallback>
      </mc:AlternateContent>
      <p:sp>
        <p:nvSpPr>
          <p:cNvPr id="6" name="TextBox 5"/>
          <p:cNvSpPr txBox="1"/>
          <p:nvPr/>
        </p:nvSpPr>
        <p:spPr>
          <a:xfrm>
            <a:off x="369996" y="2080012"/>
            <a:ext cx="1467068" cy="307777"/>
          </a:xfrm>
          <a:prstGeom prst="rect">
            <a:avLst/>
          </a:prstGeom>
          <a:noFill/>
        </p:spPr>
        <p:txBody>
          <a:bodyPr wrap="none" rtlCol="0">
            <a:spAutoFit/>
          </a:bodyPr>
          <a:lstStyle/>
          <a:p>
            <a:r>
              <a:rPr lang="ru-RU" sz="1400" dirty="0"/>
              <a:t>3 треугольника</a:t>
            </a:r>
          </a:p>
        </p:txBody>
      </p:sp>
      <mc:AlternateContent xmlns:mc="http://schemas.openxmlformats.org/markup-compatibility/2006" xmlns:a14="http://schemas.microsoft.com/office/drawing/2010/main">
        <mc:Choice Requires="a14">
          <p:sp>
            <p:nvSpPr>
              <p:cNvPr id="7" name="TextBox 6"/>
              <p:cNvSpPr txBox="1"/>
              <p:nvPr/>
            </p:nvSpPr>
            <p:spPr>
              <a:xfrm>
                <a:off x="3167834" y="2134264"/>
                <a:ext cx="1172949" cy="312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u-RU" sz="1400" b="0" i="1" smtClean="0">
                              <a:latin typeface="Cambria Math" panose="02040503050406030204" pitchFamily="18" charset="0"/>
                            </a:rPr>
                          </m:ctrlPr>
                        </m:sSupPr>
                        <m:e>
                          <m:r>
                            <a:rPr lang="ru-RU" sz="1400" b="0" i="1" smtClean="0">
                              <a:latin typeface="Cambria Math"/>
                            </a:rPr>
                            <m:t>180</m:t>
                          </m:r>
                        </m:e>
                        <m:sup>
                          <m:r>
                            <a:rPr lang="ru-RU" sz="1400" b="0" i="1" smtClean="0">
                              <a:latin typeface="Cambria Math"/>
                              <a:ea typeface="Cambria Math"/>
                            </a:rPr>
                            <m:t>°</m:t>
                          </m:r>
                        </m:sup>
                      </m:sSup>
                      <m:r>
                        <a:rPr lang="ru-RU" sz="1400" b="0" i="1" smtClean="0">
                          <a:latin typeface="Cambria Math"/>
                          <a:ea typeface="Cambria Math"/>
                        </a:rPr>
                        <m:t>&lt;</m:t>
                      </m:r>
                      <m:sSup>
                        <m:sSupPr>
                          <m:ctrlPr>
                            <a:rPr lang="ru-RU" sz="1400" b="0" i="1" smtClean="0">
                              <a:latin typeface="Cambria Math" panose="02040503050406030204" pitchFamily="18" charset="0"/>
                              <a:ea typeface="Cambria Math"/>
                            </a:rPr>
                          </m:ctrlPr>
                        </m:sSupPr>
                        <m:e>
                          <m:r>
                            <a:rPr lang="ru-RU" sz="1400" b="0" i="1" smtClean="0">
                              <a:latin typeface="Cambria Math"/>
                              <a:ea typeface="Cambria Math"/>
                            </a:rPr>
                            <m:t>360</m:t>
                          </m:r>
                        </m:e>
                        <m:sup>
                          <m:r>
                            <a:rPr lang="ru-RU" sz="1400" b="0" i="1" smtClean="0">
                              <a:latin typeface="Cambria Math"/>
                              <a:ea typeface="Cambria Math"/>
                            </a:rPr>
                            <m:t>°</m:t>
                          </m:r>
                        </m:sup>
                      </m:sSup>
                    </m:oMath>
                  </m:oMathPara>
                </a14:m>
                <a:endParaRPr lang="ru-RU"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3167834" y="2134264"/>
                <a:ext cx="1172949" cy="312586"/>
              </a:xfrm>
              <a:prstGeom prst="rect">
                <a:avLst/>
              </a:prstGeom>
              <a:blipFill rotWithShape="1">
                <a:blip r:embed="rId4"/>
                <a:stretch>
                  <a:fillRect/>
                </a:stretch>
              </a:blipFill>
            </p:spPr>
            <p:txBody>
              <a:bodyPr/>
              <a:lstStyle/>
              <a:p>
                <a:r>
                  <a:rPr lang="ru-RU">
                    <a:noFill/>
                  </a:rPr>
                  <a:t> </a:t>
                </a:r>
              </a:p>
            </p:txBody>
          </p:sp>
        </mc:Fallback>
      </mc:AlternateContent>
      <p:sp>
        <p:nvSpPr>
          <p:cNvPr id="8" name="TextBox 7"/>
          <p:cNvSpPr txBox="1"/>
          <p:nvPr/>
        </p:nvSpPr>
        <p:spPr>
          <a:xfrm>
            <a:off x="4451166" y="2136668"/>
            <a:ext cx="2517036" cy="307777"/>
          </a:xfrm>
          <a:prstGeom prst="rect">
            <a:avLst/>
          </a:prstGeom>
          <a:noFill/>
        </p:spPr>
        <p:txBody>
          <a:bodyPr wrap="none" rtlCol="0">
            <a:spAutoFit/>
          </a:bodyPr>
          <a:lstStyle/>
          <a:p>
            <a:r>
              <a:rPr lang="ru-RU" sz="1400" dirty="0"/>
              <a:t>Тетраэдр (четырёхгранник)</a:t>
            </a:r>
          </a:p>
        </p:txBody>
      </p:sp>
      <p:sp>
        <p:nvSpPr>
          <p:cNvPr id="9" name="TextBox 8"/>
          <p:cNvSpPr txBox="1"/>
          <p:nvPr/>
        </p:nvSpPr>
        <p:spPr>
          <a:xfrm>
            <a:off x="319206" y="2914340"/>
            <a:ext cx="1468672" cy="307777"/>
          </a:xfrm>
          <a:prstGeom prst="rect">
            <a:avLst/>
          </a:prstGeom>
          <a:noFill/>
        </p:spPr>
        <p:txBody>
          <a:bodyPr wrap="none" rtlCol="0">
            <a:spAutoFit/>
          </a:bodyPr>
          <a:lstStyle/>
          <a:p>
            <a:r>
              <a:rPr lang="ru-RU" sz="1400" dirty="0"/>
              <a:t>4 треугольника</a:t>
            </a:r>
          </a:p>
        </p:txBody>
      </p:sp>
      <mc:AlternateContent xmlns:mc="http://schemas.openxmlformats.org/markup-compatibility/2006" xmlns:a14="http://schemas.microsoft.com/office/drawing/2010/main">
        <mc:Choice Requires="a14">
          <p:sp>
            <p:nvSpPr>
              <p:cNvPr id="11" name="TextBox 10"/>
              <p:cNvSpPr txBox="1"/>
              <p:nvPr/>
            </p:nvSpPr>
            <p:spPr>
              <a:xfrm>
                <a:off x="1970334" y="2914340"/>
                <a:ext cx="12715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sz="1400" b="0" i="1" smtClean="0">
                          <a:latin typeface="Cambria Math"/>
                        </a:rPr>
                        <m:t>4</m:t>
                      </m:r>
                      <m:r>
                        <a:rPr lang="ru-RU" sz="1400" b="0" i="1" smtClean="0">
                          <a:latin typeface="Cambria Math"/>
                          <a:ea typeface="Cambria Math"/>
                        </a:rPr>
                        <m:t>∙60=240; </m:t>
                      </m:r>
                    </m:oMath>
                  </m:oMathPara>
                </a14:m>
                <a:endParaRPr lang="ru-RU" sz="1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970334" y="2914340"/>
                <a:ext cx="1271502" cy="307777"/>
              </a:xfrm>
              <a:prstGeom prst="rect">
                <a:avLst/>
              </a:prstGeom>
              <a:blipFill rotWithShape="1">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117034" y="2914981"/>
                <a:ext cx="1172950" cy="312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u-RU" sz="1400" b="0" i="1" smtClean="0">
                              <a:latin typeface="Cambria Math" panose="02040503050406030204" pitchFamily="18" charset="0"/>
                            </a:rPr>
                          </m:ctrlPr>
                        </m:sSupPr>
                        <m:e>
                          <m:r>
                            <a:rPr lang="ru-RU" sz="1400" b="0" i="1" smtClean="0">
                              <a:latin typeface="Cambria Math"/>
                            </a:rPr>
                            <m:t>240</m:t>
                          </m:r>
                        </m:e>
                        <m:sup>
                          <m:r>
                            <a:rPr lang="ru-RU" sz="1400" b="0" i="1" smtClean="0">
                              <a:latin typeface="Cambria Math"/>
                              <a:ea typeface="Cambria Math"/>
                            </a:rPr>
                            <m:t>°</m:t>
                          </m:r>
                        </m:sup>
                      </m:sSup>
                      <m:r>
                        <a:rPr lang="ru-RU" sz="1400" b="0" i="1" smtClean="0">
                          <a:latin typeface="Cambria Math"/>
                          <a:ea typeface="Cambria Math"/>
                        </a:rPr>
                        <m:t>&lt;</m:t>
                      </m:r>
                      <m:sSup>
                        <m:sSupPr>
                          <m:ctrlPr>
                            <a:rPr lang="ru-RU" sz="1400" b="0" i="1" smtClean="0">
                              <a:latin typeface="Cambria Math" panose="02040503050406030204" pitchFamily="18" charset="0"/>
                              <a:ea typeface="Cambria Math"/>
                            </a:rPr>
                          </m:ctrlPr>
                        </m:sSupPr>
                        <m:e>
                          <m:r>
                            <a:rPr lang="ru-RU" sz="1400" b="0" i="1" smtClean="0">
                              <a:latin typeface="Cambria Math"/>
                              <a:ea typeface="Cambria Math"/>
                            </a:rPr>
                            <m:t>360</m:t>
                          </m:r>
                        </m:e>
                        <m:sup>
                          <m:r>
                            <a:rPr lang="ru-RU" sz="1400" b="0" i="1" smtClean="0">
                              <a:latin typeface="Cambria Math"/>
                              <a:ea typeface="Cambria Math"/>
                            </a:rPr>
                            <m:t>°</m:t>
                          </m:r>
                        </m:sup>
                      </m:sSup>
                    </m:oMath>
                  </m:oMathPara>
                </a14:m>
                <a:endParaRPr lang="ru-RU"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117034" y="2914981"/>
                <a:ext cx="1172950" cy="312586"/>
              </a:xfrm>
              <a:prstGeom prst="rect">
                <a:avLst/>
              </a:prstGeom>
              <a:blipFill rotWithShape="1">
                <a:blip r:embed="rId6"/>
                <a:stretch>
                  <a:fillRect/>
                </a:stretch>
              </a:blipFill>
            </p:spPr>
            <p:txBody>
              <a:bodyPr/>
              <a:lstStyle/>
              <a:p>
                <a:r>
                  <a:rPr lang="ru-RU">
                    <a:noFill/>
                  </a:rPr>
                  <a:t> </a:t>
                </a:r>
              </a:p>
            </p:txBody>
          </p:sp>
        </mc:Fallback>
      </mc:AlternateContent>
      <p:sp>
        <p:nvSpPr>
          <p:cNvPr id="13" name="TextBox 12"/>
          <p:cNvSpPr txBox="1"/>
          <p:nvPr/>
        </p:nvSpPr>
        <p:spPr>
          <a:xfrm>
            <a:off x="4451166" y="2919790"/>
            <a:ext cx="2401619" cy="307777"/>
          </a:xfrm>
          <a:prstGeom prst="rect">
            <a:avLst/>
          </a:prstGeom>
          <a:noFill/>
        </p:spPr>
        <p:txBody>
          <a:bodyPr wrap="none" rtlCol="0">
            <a:spAutoFit/>
          </a:bodyPr>
          <a:lstStyle/>
          <a:p>
            <a:r>
              <a:rPr lang="ru-RU" sz="1400" dirty="0"/>
              <a:t>Октаэдр ( восьмигранник)</a:t>
            </a:r>
          </a:p>
        </p:txBody>
      </p:sp>
      <p:sp>
        <p:nvSpPr>
          <p:cNvPr id="14" name="TextBox 13"/>
          <p:cNvSpPr txBox="1"/>
          <p:nvPr/>
        </p:nvSpPr>
        <p:spPr>
          <a:xfrm>
            <a:off x="395644" y="3637475"/>
            <a:ext cx="1561646" cy="307777"/>
          </a:xfrm>
          <a:prstGeom prst="rect">
            <a:avLst/>
          </a:prstGeom>
          <a:noFill/>
        </p:spPr>
        <p:txBody>
          <a:bodyPr wrap="none" rtlCol="0">
            <a:spAutoFit/>
          </a:bodyPr>
          <a:lstStyle/>
          <a:p>
            <a:r>
              <a:rPr lang="ru-RU" sz="1400" dirty="0"/>
              <a:t>5 треугольников</a:t>
            </a:r>
          </a:p>
        </p:txBody>
      </p:sp>
      <mc:AlternateContent xmlns:mc="http://schemas.openxmlformats.org/markup-compatibility/2006" xmlns:a14="http://schemas.microsoft.com/office/drawing/2010/main">
        <mc:Choice Requires="a14">
          <p:sp>
            <p:nvSpPr>
              <p:cNvPr id="15" name="TextBox 14"/>
              <p:cNvSpPr txBox="1"/>
              <p:nvPr/>
            </p:nvSpPr>
            <p:spPr>
              <a:xfrm>
                <a:off x="2046772" y="3637475"/>
                <a:ext cx="12715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sz="1400" b="0" i="1" smtClean="0">
                          <a:latin typeface="Cambria Math"/>
                        </a:rPr>
                        <m:t>5</m:t>
                      </m:r>
                      <m:r>
                        <a:rPr lang="ru-RU" sz="1400" b="0" i="1" smtClean="0">
                          <a:latin typeface="Cambria Math"/>
                          <a:ea typeface="Cambria Math"/>
                        </a:rPr>
                        <m:t>∙60=300; </m:t>
                      </m:r>
                    </m:oMath>
                  </m:oMathPara>
                </a14:m>
                <a:endParaRPr lang="ru-RU" sz="1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046772" y="3637475"/>
                <a:ext cx="1271502" cy="307777"/>
              </a:xfrm>
              <a:prstGeom prst="rect">
                <a:avLst/>
              </a:prstGeom>
              <a:blipFill rotWithShape="1">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193472" y="3638116"/>
                <a:ext cx="1172950" cy="312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u-RU" sz="1400" b="0" i="1" smtClean="0">
                              <a:latin typeface="Cambria Math" panose="02040503050406030204" pitchFamily="18" charset="0"/>
                            </a:rPr>
                          </m:ctrlPr>
                        </m:sSupPr>
                        <m:e>
                          <m:r>
                            <a:rPr lang="ru-RU" sz="1400" b="0" i="1" smtClean="0">
                              <a:latin typeface="Cambria Math"/>
                            </a:rPr>
                            <m:t>300</m:t>
                          </m:r>
                        </m:e>
                        <m:sup>
                          <m:r>
                            <a:rPr lang="ru-RU" sz="1400" b="0" i="1" smtClean="0">
                              <a:latin typeface="Cambria Math"/>
                              <a:ea typeface="Cambria Math"/>
                            </a:rPr>
                            <m:t>°</m:t>
                          </m:r>
                        </m:sup>
                      </m:sSup>
                      <m:r>
                        <a:rPr lang="ru-RU" sz="1400" b="0" i="1" smtClean="0">
                          <a:latin typeface="Cambria Math"/>
                          <a:ea typeface="Cambria Math"/>
                        </a:rPr>
                        <m:t>&lt;</m:t>
                      </m:r>
                      <m:sSup>
                        <m:sSupPr>
                          <m:ctrlPr>
                            <a:rPr lang="ru-RU" sz="1400" b="0" i="1" smtClean="0">
                              <a:latin typeface="Cambria Math" panose="02040503050406030204" pitchFamily="18" charset="0"/>
                              <a:ea typeface="Cambria Math"/>
                            </a:rPr>
                          </m:ctrlPr>
                        </m:sSupPr>
                        <m:e>
                          <m:r>
                            <a:rPr lang="ru-RU" sz="1400" b="0" i="1" smtClean="0">
                              <a:latin typeface="Cambria Math"/>
                              <a:ea typeface="Cambria Math"/>
                            </a:rPr>
                            <m:t>360</m:t>
                          </m:r>
                        </m:e>
                        <m:sup>
                          <m:r>
                            <a:rPr lang="ru-RU" sz="1400" b="0" i="1" smtClean="0">
                              <a:latin typeface="Cambria Math"/>
                              <a:ea typeface="Cambria Math"/>
                            </a:rPr>
                            <m:t>°</m:t>
                          </m:r>
                        </m:sup>
                      </m:sSup>
                    </m:oMath>
                  </m:oMathPara>
                </a14:m>
                <a:endParaRPr lang="ru-RU" sz="1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193472" y="3638116"/>
                <a:ext cx="1172950" cy="312586"/>
              </a:xfrm>
              <a:prstGeom prst="rect">
                <a:avLst/>
              </a:prstGeom>
              <a:blipFill rotWithShape="1">
                <a:blip r:embed="rId8"/>
                <a:stretch>
                  <a:fillRect/>
                </a:stretch>
              </a:blipFill>
            </p:spPr>
            <p:txBody>
              <a:bodyPr/>
              <a:lstStyle/>
              <a:p>
                <a:r>
                  <a:rPr lang="ru-RU">
                    <a:noFill/>
                  </a:rPr>
                  <a:t> </a:t>
                </a:r>
              </a:p>
            </p:txBody>
          </p:sp>
        </mc:Fallback>
      </mc:AlternateContent>
      <p:sp>
        <p:nvSpPr>
          <p:cNvPr id="17" name="TextBox 16"/>
          <p:cNvSpPr txBox="1"/>
          <p:nvPr/>
        </p:nvSpPr>
        <p:spPr>
          <a:xfrm>
            <a:off x="4481748" y="3637474"/>
            <a:ext cx="2661306" cy="307777"/>
          </a:xfrm>
          <a:prstGeom prst="rect">
            <a:avLst/>
          </a:prstGeom>
          <a:noFill/>
        </p:spPr>
        <p:txBody>
          <a:bodyPr wrap="none" rtlCol="0">
            <a:spAutoFit/>
          </a:bodyPr>
          <a:lstStyle/>
          <a:p>
            <a:r>
              <a:rPr lang="ru-RU" sz="1400" dirty="0"/>
              <a:t>Икосаэдр ( двадцатигранник)</a:t>
            </a:r>
          </a:p>
        </p:txBody>
      </p:sp>
      <p:sp>
        <p:nvSpPr>
          <p:cNvPr id="18" name="TextBox 17"/>
          <p:cNvSpPr txBox="1"/>
          <p:nvPr/>
        </p:nvSpPr>
        <p:spPr>
          <a:xfrm>
            <a:off x="308916" y="4674041"/>
            <a:ext cx="1760418" cy="292388"/>
          </a:xfrm>
          <a:prstGeom prst="rect">
            <a:avLst/>
          </a:prstGeom>
          <a:noFill/>
        </p:spPr>
        <p:txBody>
          <a:bodyPr wrap="none" rtlCol="0">
            <a:spAutoFit/>
          </a:bodyPr>
          <a:lstStyle/>
          <a:p>
            <a:r>
              <a:rPr lang="ru-RU" sz="1300" dirty="0"/>
              <a:t>3 четырёхугольника</a:t>
            </a:r>
          </a:p>
        </p:txBody>
      </p:sp>
      <mc:AlternateContent xmlns:mc="http://schemas.openxmlformats.org/markup-compatibility/2006" xmlns:a14="http://schemas.microsoft.com/office/drawing/2010/main">
        <mc:Choice Requires="a14">
          <p:sp>
            <p:nvSpPr>
              <p:cNvPr id="19" name="TextBox 18"/>
              <p:cNvSpPr txBox="1"/>
              <p:nvPr/>
            </p:nvSpPr>
            <p:spPr>
              <a:xfrm>
                <a:off x="2024943" y="4658652"/>
                <a:ext cx="127150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sz="1400" b="0" i="1" smtClean="0">
                          <a:latin typeface="Cambria Math"/>
                        </a:rPr>
                        <m:t>3</m:t>
                      </m:r>
                      <m:r>
                        <a:rPr lang="ru-RU" sz="1400" b="0" i="1" smtClean="0">
                          <a:latin typeface="Cambria Math"/>
                          <a:ea typeface="Cambria Math"/>
                        </a:rPr>
                        <m:t>∙90=270; </m:t>
                      </m:r>
                    </m:oMath>
                  </m:oMathPara>
                </a14:m>
                <a:endParaRPr lang="ru-RU" sz="1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024943" y="4658652"/>
                <a:ext cx="1271502" cy="307777"/>
              </a:xfrm>
              <a:prstGeom prst="rect">
                <a:avLst/>
              </a:prstGeom>
              <a:blipFill rotWithShape="1">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97263" y="4651542"/>
                <a:ext cx="1172950" cy="312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u-RU" sz="1400" b="0" i="1" smtClean="0">
                              <a:latin typeface="Cambria Math" panose="02040503050406030204" pitchFamily="18" charset="0"/>
                            </a:rPr>
                          </m:ctrlPr>
                        </m:sSupPr>
                        <m:e>
                          <m:r>
                            <a:rPr lang="ru-RU" sz="1400" b="0" i="1" smtClean="0">
                              <a:latin typeface="Cambria Math"/>
                            </a:rPr>
                            <m:t>270</m:t>
                          </m:r>
                        </m:e>
                        <m:sup>
                          <m:r>
                            <a:rPr lang="ru-RU" sz="1400" b="0" i="1" smtClean="0">
                              <a:latin typeface="Cambria Math"/>
                              <a:ea typeface="Cambria Math"/>
                            </a:rPr>
                            <m:t>°</m:t>
                          </m:r>
                        </m:sup>
                      </m:sSup>
                      <m:r>
                        <a:rPr lang="ru-RU" sz="1400" b="0" i="1" smtClean="0">
                          <a:latin typeface="Cambria Math"/>
                          <a:ea typeface="Cambria Math"/>
                        </a:rPr>
                        <m:t>&lt;</m:t>
                      </m:r>
                      <m:sSup>
                        <m:sSupPr>
                          <m:ctrlPr>
                            <a:rPr lang="ru-RU" sz="1400" b="0" i="1" smtClean="0">
                              <a:latin typeface="Cambria Math" panose="02040503050406030204" pitchFamily="18" charset="0"/>
                              <a:ea typeface="Cambria Math"/>
                            </a:rPr>
                          </m:ctrlPr>
                        </m:sSupPr>
                        <m:e>
                          <m:r>
                            <a:rPr lang="ru-RU" sz="1400" b="0" i="1" smtClean="0">
                              <a:latin typeface="Cambria Math"/>
                              <a:ea typeface="Cambria Math"/>
                            </a:rPr>
                            <m:t>360</m:t>
                          </m:r>
                        </m:e>
                        <m:sup>
                          <m:r>
                            <a:rPr lang="ru-RU" sz="1400" b="0" i="1" smtClean="0">
                              <a:latin typeface="Cambria Math"/>
                              <a:ea typeface="Cambria Math"/>
                            </a:rPr>
                            <m:t>°</m:t>
                          </m:r>
                        </m:sup>
                      </m:sSup>
                    </m:oMath>
                  </m:oMathPara>
                </a14:m>
                <a:endParaRPr lang="ru-RU" sz="1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197263" y="4651542"/>
                <a:ext cx="1172950" cy="312586"/>
              </a:xfrm>
              <a:prstGeom prst="rect">
                <a:avLst/>
              </a:prstGeom>
              <a:blipFill rotWithShape="1">
                <a:blip r:embed="rId10"/>
                <a:stretch>
                  <a:fillRect/>
                </a:stretch>
              </a:blipFill>
            </p:spPr>
            <p:txBody>
              <a:bodyPr/>
              <a:lstStyle/>
              <a:p>
                <a:r>
                  <a:rPr lang="ru-RU">
                    <a:noFill/>
                  </a:rPr>
                  <a:t> </a:t>
                </a:r>
              </a:p>
            </p:txBody>
          </p:sp>
        </mc:Fallback>
      </mc:AlternateContent>
      <p:sp>
        <p:nvSpPr>
          <p:cNvPr id="21" name="TextBox 20"/>
          <p:cNvSpPr txBox="1"/>
          <p:nvPr/>
        </p:nvSpPr>
        <p:spPr>
          <a:xfrm>
            <a:off x="4481748" y="4666346"/>
            <a:ext cx="2375971" cy="307777"/>
          </a:xfrm>
          <a:prstGeom prst="rect">
            <a:avLst/>
          </a:prstGeom>
          <a:noFill/>
        </p:spPr>
        <p:txBody>
          <a:bodyPr wrap="none" rtlCol="0">
            <a:spAutoFit/>
          </a:bodyPr>
          <a:lstStyle/>
          <a:p>
            <a:r>
              <a:rPr lang="ru-RU" sz="1400" dirty="0"/>
              <a:t>Гексаэдр ( шестигранник)</a:t>
            </a:r>
          </a:p>
        </p:txBody>
      </p:sp>
      <p:sp>
        <p:nvSpPr>
          <p:cNvPr id="22" name="TextBox 21"/>
          <p:cNvSpPr txBox="1"/>
          <p:nvPr/>
        </p:nvSpPr>
        <p:spPr>
          <a:xfrm>
            <a:off x="357166" y="5752828"/>
            <a:ext cx="1593706" cy="307777"/>
          </a:xfrm>
          <a:prstGeom prst="rect">
            <a:avLst/>
          </a:prstGeom>
          <a:noFill/>
        </p:spPr>
        <p:txBody>
          <a:bodyPr wrap="none" rtlCol="0">
            <a:spAutoFit/>
          </a:bodyPr>
          <a:lstStyle/>
          <a:p>
            <a:r>
              <a:rPr lang="ru-RU" sz="1400" dirty="0"/>
              <a:t>3 пятиугольника</a:t>
            </a:r>
          </a:p>
        </p:txBody>
      </p:sp>
      <mc:AlternateContent xmlns:mc="http://schemas.openxmlformats.org/markup-compatibility/2006" xmlns:a14="http://schemas.microsoft.com/office/drawing/2010/main">
        <mc:Choice Requires="a14">
          <p:sp>
            <p:nvSpPr>
              <p:cNvPr id="23" name="TextBox 22"/>
              <p:cNvSpPr txBox="1"/>
              <p:nvPr/>
            </p:nvSpPr>
            <p:spPr>
              <a:xfrm>
                <a:off x="2035929" y="5752827"/>
                <a:ext cx="137088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sz="1400" b="0" i="1" smtClean="0">
                          <a:latin typeface="Cambria Math"/>
                        </a:rPr>
                        <m:t>3</m:t>
                      </m:r>
                      <m:r>
                        <a:rPr lang="ru-RU" sz="1400" b="0" i="1" smtClean="0">
                          <a:latin typeface="Cambria Math"/>
                          <a:ea typeface="Cambria Math"/>
                        </a:rPr>
                        <m:t>∙108=</m:t>
                      </m:r>
                      <m:r>
                        <a:rPr lang="en-US" sz="1400" b="0" i="1" smtClean="0">
                          <a:latin typeface="Cambria Math"/>
                          <a:ea typeface="Cambria Math"/>
                        </a:rPr>
                        <m:t>324</m:t>
                      </m:r>
                      <m:r>
                        <a:rPr lang="ru-RU" sz="1400" b="0" i="1" smtClean="0">
                          <a:latin typeface="Cambria Math"/>
                          <a:ea typeface="Cambria Math"/>
                        </a:rPr>
                        <m:t>; </m:t>
                      </m:r>
                    </m:oMath>
                  </m:oMathPara>
                </a14:m>
                <a:endParaRPr lang="ru-RU"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2035929" y="5752827"/>
                <a:ext cx="1370888" cy="307777"/>
              </a:xfrm>
              <a:prstGeom prst="rect">
                <a:avLst/>
              </a:prstGeom>
              <a:blipFill rotWithShape="1">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97263" y="5752828"/>
                <a:ext cx="1172950" cy="312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u-RU" sz="1400" b="0" i="1" smtClean="0">
                              <a:latin typeface="Cambria Math" panose="02040503050406030204" pitchFamily="18" charset="0"/>
                            </a:rPr>
                          </m:ctrlPr>
                        </m:sSupPr>
                        <m:e>
                          <m:r>
                            <a:rPr lang="ru-RU" sz="1400" b="0" i="1" smtClean="0">
                              <a:latin typeface="Cambria Math"/>
                            </a:rPr>
                            <m:t>324</m:t>
                          </m:r>
                        </m:e>
                        <m:sup>
                          <m:r>
                            <a:rPr lang="ru-RU" sz="1400" b="0" i="1" smtClean="0">
                              <a:latin typeface="Cambria Math"/>
                              <a:ea typeface="Cambria Math"/>
                            </a:rPr>
                            <m:t>°</m:t>
                          </m:r>
                        </m:sup>
                      </m:sSup>
                      <m:r>
                        <a:rPr lang="ru-RU" sz="1400" b="0" i="1" smtClean="0">
                          <a:latin typeface="Cambria Math"/>
                          <a:ea typeface="Cambria Math"/>
                        </a:rPr>
                        <m:t>&lt;</m:t>
                      </m:r>
                      <m:sSup>
                        <m:sSupPr>
                          <m:ctrlPr>
                            <a:rPr lang="ru-RU" sz="1400" b="0" i="1" smtClean="0">
                              <a:latin typeface="Cambria Math" panose="02040503050406030204" pitchFamily="18" charset="0"/>
                              <a:ea typeface="Cambria Math"/>
                            </a:rPr>
                          </m:ctrlPr>
                        </m:sSupPr>
                        <m:e>
                          <m:r>
                            <a:rPr lang="ru-RU" sz="1400" b="0" i="1" smtClean="0">
                              <a:latin typeface="Cambria Math"/>
                              <a:ea typeface="Cambria Math"/>
                            </a:rPr>
                            <m:t>360</m:t>
                          </m:r>
                        </m:e>
                        <m:sup>
                          <m:r>
                            <a:rPr lang="ru-RU" sz="1400" b="0" i="1" smtClean="0">
                              <a:latin typeface="Cambria Math"/>
                              <a:ea typeface="Cambria Math"/>
                            </a:rPr>
                            <m:t>°</m:t>
                          </m:r>
                        </m:sup>
                      </m:sSup>
                    </m:oMath>
                  </m:oMathPara>
                </a14:m>
                <a:endParaRPr lang="ru-RU"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97263" y="5752828"/>
                <a:ext cx="1172950" cy="312586"/>
              </a:xfrm>
              <a:prstGeom prst="rect">
                <a:avLst/>
              </a:prstGeom>
              <a:blipFill rotWithShape="1">
                <a:blip r:embed="rId12"/>
                <a:stretch>
                  <a:fillRect/>
                </a:stretch>
              </a:blipFill>
            </p:spPr>
            <p:txBody>
              <a:bodyPr/>
              <a:lstStyle/>
              <a:p>
                <a:r>
                  <a:rPr lang="ru-RU">
                    <a:noFill/>
                  </a:rPr>
                  <a:t> </a:t>
                </a:r>
              </a:p>
            </p:txBody>
          </p:sp>
        </mc:Fallback>
      </mc:AlternateContent>
      <p:sp>
        <p:nvSpPr>
          <p:cNvPr id="25" name="TextBox 24"/>
          <p:cNvSpPr txBox="1"/>
          <p:nvPr/>
        </p:nvSpPr>
        <p:spPr>
          <a:xfrm>
            <a:off x="4451166" y="5750534"/>
            <a:ext cx="2767104" cy="292388"/>
          </a:xfrm>
          <a:prstGeom prst="rect">
            <a:avLst/>
          </a:prstGeom>
          <a:noFill/>
        </p:spPr>
        <p:txBody>
          <a:bodyPr wrap="none" rtlCol="0">
            <a:spAutoFit/>
          </a:bodyPr>
          <a:lstStyle/>
          <a:p>
            <a:r>
              <a:rPr lang="ru-RU" sz="1300" dirty="0"/>
              <a:t>Додекаэдр ( двенадцатигранник)</a:t>
            </a:r>
          </a:p>
        </p:txBody>
      </p:sp>
      <p:sp>
        <p:nvSpPr>
          <p:cNvPr id="2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8" name="Объект 27"/>
          <p:cNvGraphicFramePr>
            <a:graphicFrameLocks noChangeAspect="1"/>
          </p:cNvGraphicFramePr>
          <p:nvPr/>
        </p:nvGraphicFramePr>
        <p:xfrm>
          <a:off x="7380312" y="1966452"/>
          <a:ext cx="720080" cy="701615"/>
        </p:xfrm>
        <a:graphic>
          <a:graphicData uri="http://schemas.openxmlformats.org/presentationml/2006/ole">
            <mc:AlternateContent xmlns:mc="http://schemas.openxmlformats.org/markup-compatibility/2006">
              <mc:Choice xmlns:v="urn:schemas-microsoft-com:vml" Requires="v">
                <p:oleObj name="Точечный рисунок" r:id="rId13" imgW="3228571" imgH="3123810" progId="Paint.Picture">
                  <p:embed/>
                </p:oleObj>
              </mc:Choice>
              <mc:Fallback>
                <p:oleObj name="Точечный рисунок" r:id="rId13" imgW="3228571" imgH="3123810" progId="Paint.Picture">
                  <p:embed/>
                  <p:pic>
                    <p:nvPicPr>
                      <p:cNvPr id="28" name="Объект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0312" y="1966452"/>
                        <a:ext cx="720080" cy="701615"/>
                      </a:xfrm>
                      <a:prstGeom prst="rect">
                        <a:avLst/>
                      </a:prstGeom>
                      <a:noFill/>
                    </p:spPr>
                  </p:pic>
                </p:oleObj>
              </mc:Fallback>
            </mc:AlternateContent>
          </a:graphicData>
        </a:graphic>
      </p:graphicFrame>
      <p:sp>
        <p:nvSpPr>
          <p:cNvPr id="3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31" name="Объект 30"/>
          <p:cNvGraphicFramePr>
            <a:graphicFrameLocks noChangeAspect="1"/>
          </p:cNvGraphicFramePr>
          <p:nvPr/>
        </p:nvGraphicFramePr>
        <p:xfrm>
          <a:off x="7956376" y="4581128"/>
          <a:ext cx="671012" cy="648072"/>
        </p:xfrm>
        <a:graphic>
          <a:graphicData uri="http://schemas.openxmlformats.org/presentationml/2006/ole">
            <mc:AlternateContent xmlns:mc="http://schemas.openxmlformats.org/markup-compatibility/2006">
              <mc:Choice xmlns:v="urn:schemas-microsoft-com:vml" Requires="v">
                <p:oleObj name="Точечный рисунок" r:id="rId15" imgW="2857899" imgH="2715004" progId="Paint.Picture">
                  <p:embed/>
                </p:oleObj>
              </mc:Choice>
              <mc:Fallback>
                <p:oleObj name="Точечный рисунок" r:id="rId15" imgW="2857899" imgH="2715004" progId="Paint.Picture">
                  <p:embed/>
                  <p:pic>
                    <p:nvPicPr>
                      <p:cNvPr id="31" name="Объект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6376" y="4581128"/>
                        <a:ext cx="671012" cy="648072"/>
                      </a:xfrm>
                      <a:prstGeom prst="rect">
                        <a:avLst/>
                      </a:prstGeom>
                      <a:noFill/>
                    </p:spPr>
                  </p:pic>
                </p:oleObj>
              </mc:Fallback>
            </mc:AlternateContent>
          </a:graphicData>
        </a:graphic>
      </p:graphicFrame>
      <p:sp>
        <p:nvSpPr>
          <p:cNvPr id="3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34" name="Объект 33"/>
          <p:cNvGraphicFramePr>
            <a:graphicFrameLocks noChangeAspect="1"/>
          </p:cNvGraphicFramePr>
          <p:nvPr/>
        </p:nvGraphicFramePr>
        <p:xfrm>
          <a:off x="8028384" y="2747648"/>
          <a:ext cx="635727" cy="641160"/>
        </p:xfrm>
        <a:graphic>
          <a:graphicData uri="http://schemas.openxmlformats.org/presentationml/2006/ole">
            <mc:AlternateContent xmlns:mc="http://schemas.openxmlformats.org/markup-compatibility/2006">
              <mc:Choice xmlns:v="urn:schemas-microsoft-com:vml" Requires="v">
                <p:oleObj name="Точечный рисунок" r:id="rId17" imgW="2676899" imgH="2695951" progId="Paint.Picture">
                  <p:embed/>
                </p:oleObj>
              </mc:Choice>
              <mc:Fallback>
                <p:oleObj name="Точечный рисунок" r:id="rId17" imgW="2676899" imgH="2695951" progId="Paint.Picture">
                  <p:embed/>
                  <p:pic>
                    <p:nvPicPr>
                      <p:cNvPr id="34" name="Объект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28384" y="2747648"/>
                        <a:ext cx="635727" cy="641160"/>
                      </a:xfrm>
                      <a:prstGeom prst="rect">
                        <a:avLst/>
                      </a:prstGeom>
                      <a:noFill/>
                    </p:spPr>
                  </p:pic>
                </p:oleObj>
              </mc:Fallback>
            </mc:AlternateContent>
          </a:graphicData>
        </a:graphic>
      </p:graphicFrame>
      <p:sp>
        <p:nvSpPr>
          <p:cNvPr id="3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37" name="Объект 36"/>
          <p:cNvGraphicFramePr>
            <a:graphicFrameLocks noChangeAspect="1"/>
          </p:cNvGraphicFramePr>
          <p:nvPr/>
        </p:nvGraphicFramePr>
        <p:xfrm>
          <a:off x="7452320" y="5661248"/>
          <a:ext cx="678075" cy="648072"/>
        </p:xfrm>
        <a:graphic>
          <a:graphicData uri="http://schemas.openxmlformats.org/presentationml/2006/ole">
            <mc:AlternateContent xmlns:mc="http://schemas.openxmlformats.org/markup-compatibility/2006">
              <mc:Choice xmlns:v="urn:schemas-microsoft-com:vml" Requires="v">
                <p:oleObj name="Точечный рисунок" r:id="rId19" imgW="3038095" imgH="2895238" progId="Paint.Picture">
                  <p:embed/>
                </p:oleObj>
              </mc:Choice>
              <mc:Fallback>
                <p:oleObj name="Точечный рисунок" r:id="rId19" imgW="3038095" imgH="2895238" progId="Paint.Picture">
                  <p:embed/>
                  <p:pic>
                    <p:nvPicPr>
                      <p:cNvPr id="37" name="Объект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52320" y="5661248"/>
                        <a:ext cx="678075" cy="648072"/>
                      </a:xfrm>
                      <a:prstGeom prst="rect">
                        <a:avLst/>
                      </a:prstGeom>
                      <a:noFill/>
                    </p:spPr>
                  </p:pic>
                </p:oleObj>
              </mc:Fallback>
            </mc:AlternateContent>
          </a:graphicData>
        </a:graphic>
      </p:graphicFrame>
      <p:sp>
        <p:nvSpPr>
          <p:cNvPr id="39"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40" name="Объект 39"/>
          <p:cNvGraphicFramePr>
            <a:graphicFrameLocks noChangeAspect="1"/>
          </p:cNvGraphicFramePr>
          <p:nvPr/>
        </p:nvGraphicFramePr>
        <p:xfrm>
          <a:off x="7380311" y="3486040"/>
          <a:ext cx="619203" cy="663040"/>
        </p:xfrm>
        <a:graphic>
          <a:graphicData uri="http://schemas.openxmlformats.org/presentationml/2006/ole">
            <mc:AlternateContent xmlns:mc="http://schemas.openxmlformats.org/markup-compatibility/2006">
              <mc:Choice xmlns:v="urn:schemas-microsoft-com:vml" Requires="v">
                <p:oleObj name="Точечный рисунок" r:id="rId21" imgW="1733333" imgH="1838095" progId="Paint.Picture">
                  <p:embed/>
                </p:oleObj>
              </mc:Choice>
              <mc:Fallback>
                <p:oleObj name="Точечный рисунок" r:id="rId21" imgW="1733333" imgH="1838095" progId="Paint.Picture">
                  <p:embed/>
                  <p:pic>
                    <p:nvPicPr>
                      <p:cNvPr id="40" name="Объект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80311" y="3486040"/>
                        <a:ext cx="619203" cy="663040"/>
                      </a:xfrm>
                      <a:prstGeom prst="rect">
                        <a:avLst/>
                      </a:prstGeom>
                      <a:noFill/>
                    </p:spPr>
                  </p:pic>
                </p:oleObj>
              </mc:Fallback>
            </mc:AlternateContent>
          </a:graphicData>
        </a:graphic>
      </p:graphicFrame>
      <p:sp>
        <p:nvSpPr>
          <p:cNvPr id="41" name="TextBox 40"/>
          <p:cNvSpPr txBox="1"/>
          <p:nvPr/>
        </p:nvSpPr>
        <p:spPr>
          <a:xfrm>
            <a:off x="3406817" y="1628800"/>
            <a:ext cx="2178802" cy="307777"/>
          </a:xfrm>
          <a:prstGeom prst="rect">
            <a:avLst/>
          </a:prstGeom>
          <a:noFill/>
        </p:spPr>
        <p:txBody>
          <a:bodyPr wrap="none" rtlCol="0">
            <a:spAutoFit/>
          </a:bodyPr>
          <a:lstStyle/>
          <a:p>
            <a:pPr algn="ctr"/>
            <a:r>
              <a:rPr lang="ru-RU" sz="1400" b="1" dirty="0">
                <a:solidFill>
                  <a:schemeClr val="accent1">
                    <a:lumMod val="50000"/>
                  </a:schemeClr>
                </a:solidFill>
              </a:rPr>
              <a:t>Грани треугольники</a:t>
            </a:r>
          </a:p>
        </p:txBody>
      </p:sp>
      <p:sp>
        <p:nvSpPr>
          <p:cNvPr id="42" name="TextBox 41"/>
          <p:cNvSpPr txBox="1"/>
          <p:nvPr/>
        </p:nvSpPr>
        <p:spPr>
          <a:xfrm>
            <a:off x="3271783" y="4139207"/>
            <a:ext cx="2670923" cy="307777"/>
          </a:xfrm>
          <a:prstGeom prst="rect">
            <a:avLst/>
          </a:prstGeom>
          <a:noFill/>
        </p:spPr>
        <p:txBody>
          <a:bodyPr wrap="none" rtlCol="0">
            <a:spAutoFit/>
          </a:bodyPr>
          <a:lstStyle/>
          <a:p>
            <a:pPr algn="ctr">
              <a:defRPr/>
            </a:pPr>
            <a:r>
              <a:rPr lang="ru-RU" sz="1400" b="1" dirty="0">
                <a:solidFill>
                  <a:schemeClr val="accent1">
                    <a:lumMod val="50000"/>
                  </a:schemeClr>
                </a:solidFill>
              </a:rPr>
              <a:t>Грани четырёхугольники</a:t>
            </a:r>
            <a:endParaRPr lang="ru-RU" sz="1400" dirty="0"/>
          </a:p>
        </p:txBody>
      </p:sp>
      <p:sp>
        <p:nvSpPr>
          <p:cNvPr id="43" name="TextBox 42"/>
          <p:cNvSpPr txBox="1"/>
          <p:nvPr/>
        </p:nvSpPr>
        <p:spPr>
          <a:xfrm>
            <a:off x="3282827" y="5221553"/>
            <a:ext cx="2326278" cy="307777"/>
          </a:xfrm>
          <a:prstGeom prst="rect">
            <a:avLst/>
          </a:prstGeom>
          <a:noFill/>
        </p:spPr>
        <p:txBody>
          <a:bodyPr wrap="none" rtlCol="0">
            <a:spAutoFit/>
          </a:bodyPr>
          <a:lstStyle/>
          <a:p>
            <a:pPr algn="ctr">
              <a:defRPr/>
            </a:pPr>
            <a:r>
              <a:rPr lang="ru-RU" sz="1400" b="1" dirty="0">
                <a:solidFill>
                  <a:schemeClr val="accent1">
                    <a:lumMod val="50000"/>
                  </a:schemeClr>
                </a:solidFill>
              </a:rPr>
              <a:t>Грани пятиугольники</a:t>
            </a:r>
            <a:endParaRPr lang="ru-RU" sz="1400" dirty="0"/>
          </a:p>
        </p:txBody>
      </p:sp>
      <p:graphicFrame>
        <p:nvGraphicFramePr>
          <p:cNvPr id="55" name="Объект 54"/>
          <p:cNvGraphicFramePr>
            <a:graphicFrameLocks noChangeAspect="1"/>
          </p:cNvGraphicFramePr>
          <p:nvPr/>
        </p:nvGraphicFramePr>
        <p:xfrm>
          <a:off x="2195736" y="1753843"/>
          <a:ext cx="3869540" cy="3767262"/>
        </p:xfrm>
        <a:graphic>
          <a:graphicData uri="http://schemas.openxmlformats.org/presentationml/2006/ole">
            <mc:AlternateContent xmlns:mc="http://schemas.openxmlformats.org/markup-compatibility/2006">
              <mc:Choice xmlns:v="urn:schemas-microsoft-com:vml" Requires="v">
                <p:oleObj name="Точечный рисунок" r:id="rId23" imgW="3228571" imgH="3123810" progId="Paint.Picture">
                  <p:embed/>
                </p:oleObj>
              </mc:Choice>
              <mc:Fallback>
                <p:oleObj name="Точечный рисунок" r:id="rId23" imgW="3228571" imgH="3123810" progId="Paint.Picture">
                  <p:embed/>
                  <p:pic>
                    <p:nvPicPr>
                      <p:cNvPr id="55" name="Объект 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5736" y="1753843"/>
                        <a:ext cx="3869540" cy="3767262"/>
                      </a:xfrm>
                      <a:prstGeom prst="rect">
                        <a:avLst/>
                      </a:prstGeom>
                      <a:noFill/>
                      <a:ln>
                        <a:noFill/>
                      </a:ln>
                    </p:spPr>
                  </p:pic>
                </p:oleObj>
              </mc:Fallback>
            </mc:AlternateContent>
          </a:graphicData>
        </a:graphic>
      </p:graphicFrame>
      <p:graphicFrame>
        <p:nvGraphicFramePr>
          <p:cNvPr id="38" name="Объект 37"/>
          <p:cNvGraphicFramePr>
            <a:graphicFrameLocks noChangeAspect="1"/>
          </p:cNvGraphicFramePr>
          <p:nvPr/>
        </p:nvGraphicFramePr>
        <p:xfrm>
          <a:off x="2195736" y="1812793"/>
          <a:ext cx="3846868" cy="3879744"/>
        </p:xfrm>
        <a:graphic>
          <a:graphicData uri="http://schemas.openxmlformats.org/presentationml/2006/ole">
            <mc:AlternateContent xmlns:mc="http://schemas.openxmlformats.org/markup-compatibility/2006">
              <mc:Choice xmlns:v="urn:schemas-microsoft-com:vml" Requires="v">
                <p:oleObj name="Точечный рисунок" r:id="rId24" imgW="2676899" imgH="2695951" progId="Paint.Picture">
                  <p:embed/>
                </p:oleObj>
              </mc:Choice>
              <mc:Fallback>
                <p:oleObj name="Точечный рисунок" r:id="rId24" imgW="2676899" imgH="2695951" progId="Paint.Picture">
                  <p:embed/>
                  <p:pic>
                    <p:nvPicPr>
                      <p:cNvPr id="38" name="Объект 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95736" y="1812793"/>
                        <a:ext cx="3846868" cy="3879744"/>
                      </a:xfrm>
                      <a:prstGeom prst="rect">
                        <a:avLst/>
                      </a:prstGeom>
                      <a:noFill/>
                    </p:spPr>
                  </p:pic>
                </p:oleObj>
              </mc:Fallback>
            </mc:AlternateContent>
          </a:graphicData>
        </a:graphic>
      </p:graphicFrame>
      <p:graphicFrame>
        <p:nvGraphicFramePr>
          <p:cNvPr id="44" name="Объект 43"/>
          <p:cNvGraphicFramePr>
            <a:graphicFrameLocks noChangeAspect="1"/>
          </p:cNvGraphicFramePr>
          <p:nvPr/>
        </p:nvGraphicFramePr>
        <p:xfrm>
          <a:off x="2151917" y="1799155"/>
          <a:ext cx="3826661" cy="4097573"/>
        </p:xfrm>
        <a:graphic>
          <a:graphicData uri="http://schemas.openxmlformats.org/presentationml/2006/ole">
            <mc:AlternateContent xmlns:mc="http://schemas.openxmlformats.org/markup-compatibility/2006">
              <mc:Choice xmlns:v="urn:schemas-microsoft-com:vml" Requires="v">
                <p:oleObj name="Точечный рисунок" r:id="rId25" imgW="1733333" imgH="1838095" progId="Paint.Picture">
                  <p:embed/>
                </p:oleObj>
              </mc:Choice>
              <mc:Fallback>
                <p:oleObj name="Точечный рисунок" r:id="rId25" imgW="1733333" imgH="1838095" progId="Paint.Picture">
                  <p:embed/>
                  <p:pic>
                    <p:nvPicPr>
                      <p:cNvPr id="44" name="Объект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51917" y="1799155"/>
                        <a:ext cx="3826661" cy="4097573"/>
                      </a:xfrm>
                      <a:prstGeom prst="rect">
                        <a:avLst/>
                      </a:prstGeom>
                      <a:noFill/>
                    </p:spPr>
                  </p:pic>
                </p:oleObj>
              </mc:Fallback>
            </mc:AlternateContent>
          </a:graphicData>
        </a:graphic>
      </p:graphicFrame>
      <p:graphicFrame>
        <p:nvGraphicFramePr>
          <p:cNvPr id="45" name="Объект 44"/>
          <p:cNvGraphicFramePr>
            <a:graphicFrameLocks noChangeAspect="1"/>
          </p:cNvGraphicFramePr>
          <p:nvPr/>
        </p:nvGraphicFramePr>
        <p:xfrm>
          <a:off x="2225463" y="1782688"/>
          <a:ext cx="4230640" cy="4086006"/>
        </p:xfrm>
        <a:graphic>
          <a:graphicData uri="http://schemas.openxmlformats.org/presentationml/2006/ole">
            <mc:AlternateContent xmlns:mc="http://schemas.openxmlformats.org/markup-compatibility/2006">
              <mc:Choice xmlns:v="urn:schemas-microsoft-com:vml" Requires="v">
                <p:oleObj name="Точечный рисунок" r:id="rId26" imgW="2857899" imgH="2715004" progId="Paint.Picture">
                  <p:embed/>
                </p:oleObj>
              </mc:Choice>
              <mc:Fallback>
                <p:oleObj name="Точечный рисунок" r:id="rId26" imgW="2857899" imgH="2715004" progId="Paint.Picture">
                  <p:embed/>
                  <p:pic>
                    <p:nvPicPr>
                      <p:cNvPr id="45" name="Объект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25463" y="1782688"/>
                        <a:ext cx="4230640" cy="4086006"/>
                      </a:xfrm>
                      <a:prstGeom prst="rect">
                        <a:avLst/>
                      </a:prstGeom>
                      <a:noFill/>
                    </p:spPr>
                  </p:pic>
                </p:oleObj>
              </mc:Fallback>
            </mc:AlternateContent>
          </a:graphicData>
        </a:graphic>
      </p:graphicFrame>
      <p:graphicFrame>
        <p:nvGraphicFramePr>
          <p:cNvPr id="46" name="Объект 45"/>
          <p:cNvGraphicFramePr>
            <a:graphicFrameLocks noChangeAspect="1"/>
          </p:cNvGraphicFramePr>
          <p:nvPr/>
        </p:nvGraphicFramePr>
        <p:xfrm>
          <a:off x="2205608" y="1725679"/>
          <a:ext cx="4168751" cy="3984295"/>
        </p:xfrm>
        <a:graphic>
          <a:graphicData uri="http://schemas.openxmlformats.org/presentationml/2006/ole">
            <mc:AlternateContent xmlns:mc="http://schemas.openxmlformats.org/markup-compatibility/2006">
              <mc:Choice xmlns:v="urn:schemas-microsoft-com:vml" Requires="v">
                <p:oleObj name="Точечный рисунок" r:id="rId27" imgW="3038095" imgH="2895238" progId="Paint.Picture">
                  <p:embed/>
                </p:oleObj>
              </mc:Choice>
              <mc:Fallback>
                <p:oleObj name="Точечный рисунок" r:id="rId27" imgW="3038095" imgH="2895238" progId="Paint.Picture">
                  <p:embed/>
                  <p:pic>
                    <p:nvPicPr>
                      <p:cNvPr id="46" name="Объект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05608" y="1725679"/>
                        <a:ext cx="4168751" cy="3984295"/>
                      </a:xfrm>
                      <a:prstGeom prst="rect">
                        <a:avLst/>
                      </a:prstGeom>
                      <a:noFill/>
                    </p:spPr>
                  </p:pic>
                </p:oleObj>
              </mc:Fallback>
            </mc:AlternateContent>
          </a:graphicData>
        </a:graphic>
      </p:graphicFrame>
      <p:pic>
        <p:nvPicPr>
          <p:cNvPr id="47" name="Picture 4" descr="Гифки для презентации человечки"/>
          <p:cNvPicPr>
            <a:picLocks noChangeAspect="1" noChangeArrowheads="1" noCrop="1"/>
          </p:cNvPicPr>
          <p:nvPr/>
        </p:nvPicPr>
        <p:blipFill>
          <a:blip r:embed="rId28" cstate="print">
            <a:extLst>
              <a:ext uri="{28A0092B-C50C-407E-A947-70E740481C1C}">
                <a14:useLocalDpi xmlns:a14="http://schemas.microsoft.com/office/drawing/2010/main" val="0"/>
              </a:ext>
            </a:extLst>
          </a:blip>
          <a:srcRect/>
          <a:stretch>
            <a:fillRect/>
          </a:stretch>
        </p:blipFill>
        <p:spPr bwMode="auto">
          <a:xfrm flipH="1">
            <a:off x="7999514" y="93098"/>
            <a:ext cx="864967" cy="1167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4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p:cTn id="32" dur="1000" fill="hold"/>
                                        <p:tgtEl>
                                          <p:spTgt spid="55"/>
                                        </p:tgtEl>
                                        <p:attrNameLst>
                                          <p:attrName>ppt_w</p:attrName>
                                        </p:attrNameLst>
                                      </p:cBhvr>
                                      <p:tavLst>
                                        <p:tav tm="0">
                                          <p:val>
                                            <p:fltVal val="0"/>
                                          </p:val>
                                        </p:tav>
                                        <p:tav tm="100000">
                                          <p:val>
                                            <p:strVal val="#ppt_w"/>
                                          </p:val>
                                        </p:tav>
                                      </p:tavLst>
                                    </p:anim>
                                    <p:anim calcmode="lin" valueType="num">
                                      <p:cBhvr>
                                        <p:cTn id="33" dur="1000" fill="hold"/>
                                        <p:tgtEl>
                                          <p:spTgt spid="55"/>
                                        </p:tgtEl>
                                        <p:attrNameLst>
                                          <p:attrName>ppt_h</p:attrName>
                                        </p:attrNameLst>
                                      </p:cBhvr>
                                      <p:tavLst>
                                        <p:tav tm="0">
                                          <p:val>
                                            <p:fltVal val="0"/>
                                          </p:val>
                                        </p:tav>
                                        <p:tav tm="100000">
                                          <p:val>
                                            <p:strVal val="#ppt_h"/>
                                          </p:val>
                                        </p:tav>
                                      </p:tavLst>
                                    </p:anim>
                                    <p:anim calcmode="lin" valueType="num">
                                      <p:cBhvr>
                                        <p:cTn id="34" dur="1000" fill="hold"/>
                                        <p:tgtEl>
                                          <p:spTgt spid="55"/>
                                        </p:tgtEl>
                                        <p:attrNameLst>
                                          <p:attrName>style.rotation</p:attrName>
                                        </p:attrNameLst>
                                      </p:cBhvr>
                                      <p:tavLst>
                                        <p:tav tm="0">
                                          <p:val>
                                            <p:fltVal val="90"/>
                                          </p:val>
                                        </p:tav>
                                        <p:tav tm="100000">
                                          <p:val>
                                            <p:fltVal val="0"/>
                                          </p:val>
                                        </p:tav>
                                      </p:tavLst>
                                    </p:anim>
                                    <p:animEffect transition="in" filter="fade">
                                      <p:cBhvr>
                                        <p:cTn id="35" dur="10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xit" presetSubtype="0" fill="hold" nodeType="clickEffect">
                                  <p:stCondLst>
                                    <p:cond delay="0"/>
                                  </p:stCondLst>
                                  <p:childTnLst>
                                    <p:anim calcmode="lin" valueType="num">
                                      <p:cBhvr>
                                        <p:cTn id="39" dur="1000"/>
                                        <p:tgtEl>
                                          <p:spTgt spid="55"/>
                                        </p:tgtEl>
                                        <p:attrNameLst>
                                          <p:attrName>ppt_w</p:attrName>
                                        </p:attrNameLst>
                                      </p:cBhvr>
                                      <p:tavLst>
                                        <p:tav tm="0">
                                          <p:val>
                                            <p:strVal val="ppt_w"/>
                                          </p:val>
                                        </p:tav>
                                        <p:tav tm="100000">
                                          <p:val>
                                            <p:fltVal val="0"/>
                                          </p:val>
                                        </p:tav>
                                      </p:tavLst>
                                    </p:anim>
                                    <p:anim calcmode="lin" valueType="num">
                                      <p:cBhvr>
                                        <p:cTn id="40" dur="1000"/>
                                        <p:tgtEl>
                                          <p:spTgt spid="55"/>
                                        </p:tgtEl>
                                        <p:attrNameLst>
                                          <p:attrName>ppt_h</p:attrName>
                                        </p:attrNameLst>
                                      </p:cBhvr>
                                      <p:tavLst>
                                        <p:tav tm="0">
                                          <p:val>
                                            <p:strVal val="ppt_h"/>
                                          </p:val>
                                        </p:tav>
                                        <p:tav tm="100000">
                                          <p:val>
                                            <p:fltVal val="0"/>
                                          </p:val>
                                        </p:tav>
                                      </p:tavLst>
                                    </p:anim>
                                    <p:anim calcmode="lin" valueType="num">
                                      <p:cBhvr>
                                        <p:cTn id="41" dur="1000"/>
                                        <p:tgtEl>
                                          <p:spTgt spid="55"/>
                                        </p:tgtEl>
                                        <p:attrNameLst>
                                          <p:attrName>style.rotation</p:attrName>
                                        </p:attrNameLst>
                                      </p:cBhvr>
                                      <p:tavLst>
                                        <p:tav tm="0">
                                          <p:val>
                                            <p:fltVal val="0"/>
                                          </p:val>
                                        </p:tav>
                                        <p:tav tm="100000">
                                          <p:val>
                                            <p:fltVal val="90"/>
                                          </p:val>
                                        </p:tav>
                                      </p:tavLst>
                                    </p:anim>
                                    <p:animEffect transition="out" filter="fade">
                                      <p:cBhvr>
                                        <p:cTn id="42" dur="1000"/>
                                        <p:tgtEl>
                                          <p:spTgt spid="55"/>
                                        </p:tgtEl>
                                      </p:cBhvr>
                                    </p:animEffect>
                                    <p:set>
                                      <p:cBhvr>
                                        <p:cTn id="43" dur="1" fill="hold">
                                          <p:stCondLst>
                                            <p:cond delay="999"/>
                                          </p:stCondLst>
                                        </p:cTn>
                                        <p:tgtEl>
                                          <p:spTgt spid="55"/>
                                        </p:tgtEl>
                                        <p:attrNameLst>
                                          <p:attrName>style.visibility</p:attrName>
                                        </p:attrNameLst>
                                      </p:cBhvr>
                                      <p:to>
                                        <p:strVal val="hidden"/>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wipe(left)">
                                      <p:cBhvr>
                                        <p:cTn id="51" dur="500"/>
                                        <p:tgtEl>
                                          <p:spTgt spid="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p:cTn id="71" dur="1000" fill="hold"/>
                                        <p:tgtEl>
                                          <p:spTgt spid="38"/>
                                        </p:tgtEl>
                                        <p:attrNameLst>
                                          <p:attrName>ppt_w</p:attrName>
                                        </p:attrNameLst>
                                      </p:cBhvr>
                                      <p:tavLst>
                                        <p:tav tm="0">
                                          <p:val>
                                            <p:fltVal val="0"/>
                                          </p:val>
                                        </p:tav>
                                        <p:tav tm="100000">
                                          <p:val>
                                            <p:strVal val="#ppt_w"/>
                                          </p:val>
                                        </p:tav>
                                      </p:tavLst>
                                    </p:anim>
                                    <p:anim calcmode="lin" valueType="num">
                                      <p:cBhvr>
                                        <p:cTn id="72" dur="1000" fill="hold"/>
                                        <p:tgtEl>
                                          <p:spTgt spid="38"/>
                                        </p:tgtEl>
                                        <p:attrNameLst>
                                          <p:attrName>ppt_h</p:attrName>
                                        </p:attrNameLst>
                                      </p:cBhvr>
                                      <p:tavLst>
                                        <p:tav tm="0">
                                          <p:val>
                                            <p:fltVal val="0"/>
                                          </p:val>
                                        </p:tav>
                                        <p:tav tm="100000">
                                          <p:val>
                                            <p:strVal val="#ppt_h"/>
                                          </p:val>
                                        </p:tav>
                                      </p:tavLst>
                                    </p:anim>
                                    <p:anim calcmode="lin" valueType="num">
                                      <p:cBhvr>
                                        <p:cTn id="73" dur="1000" fill="hold"/>
                                        <p:tgtEl>
                                          <p:spTgt spid="38"/>
                                        </p:tgtEl>
                                        <p:attrNameLst>
                                          <p:attrName>style.rotation</p:attrName>
                                        </p:attrNameLst>
                                      </p:cBhvr>
                                      <p:tavLst>
                                        <p:tav tm="0">
                                          <p:val>
                                            <p:fltVal val="90"/>
                                          </p:val>
                                        </p:tav>
                                        <p:tav tm="100000">
                                          <p:val>
                                            <p:fltVal val="0"/>
                                          </p:val>
                                        </p:tav>
                                      </p:tavLst>
                                    </p:anim>
                                    <p:animEffect transition="in" filter="fade">
                                      <p:cBhvr>
                                        <p:cTn id="74" dur="10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xit" presetSubtype="0" fill="hold" nodeType="clickEffect">
                                  <p:stCondLst>
                                    <p:cond delay="0"/>
                                  </p:stCondLst>
                                  <p:childTnLst>
                                    <p:anim calcmode="lin" valueType="num">
                                      <p:cBhvr>
                                        <p:cTn id="78" dur="1000"/>
                                        <p:tgtEl>
                                          <p:spTgt spid="38"/>
                                        </p:tgtEl>
                                        <p:attrNameLst>
                                          <p:attrName>ppt_w</p:attrName>
                                        </p:attrNameLst>
                                      </p:cBhvr>
                                      <p:tavLst>
                                        <p:tav tm="0">
                                          <p:val>
                                            <p:strVal val="ppt_w"/>
                                          </p:val>
                                        </p:tav>
                                        <p:tav tm="100000">
                                          <p:val>
                                            <p:fltVal val="0"/>
                                          </p:val>
                                        </p:tav>
                                      </p:tavLst>
                                    </p:anim>
                                    <p:anim calcmode="lin" valueType="num">
                                      <p:cBhvr>
                                        <p:cTn id="79" dur="1000"/>
                                        <p:tgtEl>
                                          <p:spTgt spid="38"/>
                                        </p:tgtEl>
                                        <p:attrNameLst>
                                          <p:attrName>ppt_h</p:attrName>
                                        </p:attrNameLst>
                                      </p:cBhvr>
                                      <p:tavLst>
                                        <p:tav tm="0">
                                          <p:val>
                                            <p:strVal val="ppt_h"/>
                                          </p:val>
                                        </p:tav>
                                        <p:tav tm="100000">
                                          <p:val>
                                            <p:fltVal val="0"/>
                                          </p:val>
                                        </p:tav>
                                      </p:tavLst>
                                    </p:anim>
                                    <p:anim calcmode="lin" valueType="num">
                                      <p:cBhvr>
                                        <p:cTn id="80" dur="1000"/>
                                        <p:tgtEl>
                                          <p:spTgt spid="38"/>
                                        </p:tgtEl>
                                        <p:attrNameLst>
                                          <p:attrName>style.rotation</p:attrName>
                                        </p:attrNameLst>
                                      </p:cBhvr>
                                      <p:tavLst>
                                        <p:tav tm="0">
                                          <p:val>
                                            <p:fltVal val="0"/>
                                          </p:val>
                                        </p:tav>
                                        <p:tav tm="100000">
                                          <p:val>
                                            <p:fltVal val="90"/>
                                          </p:val>
                                        </p:tav>
                                      </p:tavLst>
                                    </p:anim>
                                    <p:animEffect transition="out" filter="fade">
                                      <p:cBhvr>
                                        <p:cTn id="81" dur="1000"/>
                                        <p:tgtEl>
                                          <p:spTgt spid="38"/>
                                        </p:tgtEl>
                                      </p:cBhvr>
                                    </p:animEffect>
                                    <p:set>
                                      <p:cBhvr>
                                        <p:cTn id="82" dur="1" fill="hold">
                                          <p:stCondLst>
                                            <p:cond delay="999"/>
                                          </p:stCondLst>
                                        </p:cTn>
                                        <p:tgtEl>
                                          <p:spTgt spid="38"/>
                                        </p:tgtEl>
                                        <p:attrNameLst>
                                          <p:attrName>style.visibility</p:attrName>
                                        </p:attrNameLst>
                                      </p:cBhvr>
                                      <p:to>
                                        <p:strVal val="hidden"/>
                                      </p:to>
                                    </p:set>
                                  </p:childTnLst>
                                </p:cTn>
                              </p:par>
                            </p:childTnLst>
                          </p:cTn>
                        </p:par>
                        <p:par>
                          <p:cTn id="83" fill="hold">
                            <p:stCondLst>
                              <p:cond delay="1000"/>
                            </p:stCondLst>
                            <p:childTnLst>
                              <p:par>
                                <p:cTn id="84" presetID="1" presetClass="entr" presetSubtype="0" fill="hold" nodeType="afterEffect">
                                  <p:stCondLst>
                                    <p:cond delay="0"/>
                                  </p:stCondLst>
                                  <p:childTnLst>
                                    <p:set>
                                      <p:cBhvr>
                                        <p:cTn id="85" dur="1" fill="hold">
                                          <p:stCondLst>
                                            <p:cond delay="0"/>
                                          </p:stCondLst>
                                        </p:cTn>
                                        <p:tgtEl>
                                          <p:spTgt spid="3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wipe(left)">
                                      <p:cBhvr>
                                        <p:cTn id="90" dur="500"/>
                                        <p:tgtEl>
                                          <p:spTgt spid="1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left)">
                                      <p:cBhvr>
                                        <p:cTn id="95" dur="500"/>
                                        <p:tgtEl>
                                          <p:spTgt spid="1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wipe(left)">
                                      <p:cBhvr>
                                        <p:cTn id="100" dur="500"/>
                                        <p:tgtEl>
                                          <p:spTgt spid="1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wipe(left)">
                                      <p:cBhvr>
                                        <p:cTn id="105" dur="500"/>
                                        <p:tgtEl>
                                          <p:spTgt spid="17"/>
                                        </p:tgtEl>
                                      </p:cBhvr>
                                    </p:animEffect>
                                  </p:childTnLst>
                                </p:cTn>
                              </p:par>
                            </p:childTnLst>
                          </p:cTn>
                        </p:par>
                      </p:childTnLst>
                    </p:cTn>
                  </p:par>
                  <p:par>
                    <p:cTn id="106" fill="hold">
                      <p:stCondLst>
                        <p:cond delay="indefinite"/>
                      </p:stCondLst>
                      <p:childTnLst>
                        <p:par>
                          <p:cTn id="107" fill="hold">
                            <p:stCondLst>
                              <p:cond delay="0"/>
                            </p:stCondLst>
                            <p:childTnLst>
                              <p:par>
                                <p:cTn id="108" presetID="31" presetClass="entr" presetSubtype="0" fill="hold" nodeType="clickEffect">
                                  <p:stCondLst>
                                    <p:cond delay="0"/>
                                  </p:stCondLst>
                                  <p:childTnLst>
                                    <p:set>
                                      <p:cBhvr>
                                        <p:cTn id="109" dur="1" fill="hold">
                                          <p:stCondLst>
                                            <p:cond delay="0"/>
                                          </p:stCondLst>
                                        </p:cTn>
                                        <p:tgtEl>
                                          <p:spTgt spid="44"/>
                                        </p:tgtEl>
                                        <p:attrNameLst>
                                          <p:attrName>style.visibility</p:attrName>
                                        </p:attrNameLst>
                                      </p:cBhvr>
                                      <p:to>
                                        <p:strVal val="visible"/>
                                      </p:to>
                                    </p:set>
                                    <p:anim calcmode="lin" valueType="num">
                                      <p:cBhvr>
                                        <p:cTn id="110" dur="1000" fill="hold"/>
                                        <p:tgtEl>
                                          <p:spTgt spid="44"/>
                                        </p:tgtEl>
                                        <p:attrNameLst>
                                          <p:attrName>ppt_w</p:attrName>
                                        </p:attrNameLst>
                                      </p:cBhvr>
                                      <p:tavLst>
                                        <p:tav tm="0">
                                          <p:val>
                                            <p:fltVal val="0"/>
                                          </p:val>
                                        </p:tav>
                                        <p:tav tm="100000">
                                          <p:val>
                                            <p:strVal val="#ppt_w"/>
                                          </p:val>
                                        </p:tav>
                                      </p:tavLst>
                                    </p:anim>
                                    <p:anim calcmode="lin" valueType="num">
                                      <p:cBhvr>
                                        <p:cTn id="111" dur="1000" fill="hold"/>
                                        <p:tgtEl>
                                          <p:spTgt spid="44"/>
                                        </p:tgtEl>
                                        <p:attrNameLst>
                                          <p:attrName>ppt_h</p:attrName>
                                        </p:attrNameLst>
                                      </p:cBhvr>
                                      <p:tavLst>
                                        <p:tav tm="0">
                                          <p:val>
                                            <p:fltVal val="0"/>
                                          </p:val>
                                        </p:tav>
                                        <p:tav tm="100000">
                                          <p:val>
                                            <p:strVal val="#ppt_h"/>
                                          </p:val>
                                        </p:tav>
                                      </p:tavLst>
                                    </p:anim>
                                    <p:anim calcmode="lin" valueType="num">
                                      <p:cBhvr>
                                        <p:cTn id="112" dur="1000" fill="hold"/>
                                        <p:tgtEl>
                                          <p:spTgt spid="44"/>
                                        </p:tgtEl>
                                        <p:attrNameLst>
                                          <p:attrName>style.rotation</p:attrName>
                                        </p:attrNameLst>
                                      </p:cBhvr>
                                      <p:tavLst>
                                        <p:tav tm="0">
                                          <p:val>
                                            <p:fltVal val="90"/>
                                          </p:val>
                                        </p:tav>
                                        <p:tav tm="100000">
                                          <p:val>
                                            <p:fltVal val="0"/>
                                          </p:val>
                                        </p:tav>
                                      </p:tavLst>
                                    </p:anim>
                                    <p:animEffect transition="in" filter="fade">
                                      <p:cBhvr>
                                        <p:cTn id="113" dur="1000"/>
                                        <p:tgtEl>
                                          <p:spTgt spid="44"/>
                                        </p:tgtEl>
                                      </p:cBhvr>
                                    </p:animEffect>
                                  </p:childTnLst>
                                </p:cTn>
                              </p:par>
                            </p:childTnLst>
                          </p:cTn>
                        </p:par>
                      </p:childTnLst>
                    </p:cTn>
                  </p:par>
                  <p:par>
                    <p:cTn id="114" fill="hold">
                      <p:stCondLst>
                        <p:cond delay="indefinite"/>
                      </p:stCondLst>
                      <p:childTnLst>
                        <p:par>
                          <p:cTn id="115" fill="hold">
                            <p:stCondLst>
                              <p:cond delay="0"/>
                            </p:stCondLst>
                            <p:childTnLst>
                              <p:par>
                                <p:cTn id="116" presetID="31" presetClass="exit" presetSubtype="0" fill="hold" nodeType="clickEffect">
                                  <p:stCondLst>
                                    <p:cond delay="0"/>
                                  </p:stCondLst>
                                  <p:childTnLst>
                                    <p:anim calcmode="lin" valueType="num">
                                      <p:cBhvr>
                                        <p:cTn id="117" dur="1000"/>
                                        <p:tgtEl>
                                          <p:spTgt spid="44"/>
                                        </p:tgtEl>
                                        <p:attrNameLst>
                                          <p:attrName>ppt_w</p:attrName>
                                        </p:attrNameLst>
                                      </p:cBhvr>
                                      <p:tavLst>
                                        <p:tav tm="0">
                                          <p:val>
                                            <p:strVal val="ppt_w"/>
                                          </p:val>
                                        </p:tav>
                                        <p:tav tm="100000">
                                          <p:val>
                                            <p:fltVal val="0"/>
                                          </p:val>
                                        </p:tav>
                                      </p:tavLst>
                                    </p:anim>
                                    <p:anim calcmode="lin" valueType="num">
                                      <p:cBhvr>
                                        <p:cTn id="118" dur="1000"/>
                                        <p:tgtEl>
                                          <p:spTgt spid="44"/>
                                        </p:tgtEl>
                                        <p:attrNameLst>
                                          <p:attrName>ppt_h</p:attrName>
                                        </p:attrNameLst>
                                      </p:cBhvr>
                                      <p:tavLst>
                                        <p:tav tm="0">
                                          <p:val>
                                            <p:strVal val="ppt_h"/>
                                          </p:val>
                                        </p:tav>
                                        <p:tav tm="100000">
                                          <p:val>
                                            <p:fltVal val="0"/>
                                          </p:val>
                                        </p:tav>
                                      </p:tavLst>
                                    </p:anim>
                                    <p:anim calcmode="lin" valueType="num">
                                      <p:cBhvr>
                                        <p:cTn id="119" dur="1000"/>
                                        <p:tgtEl>
                                          <p:spTgt spid="44"/>
                                        </p:tgtEl>
                                        <p:attrNameLst>
                                          <p:attrName>style.rotation</p:attrName>
                                        </p:attrNameLst>
                                      </p:cBhvr>
                                      <p:tavLst>
                                        <p:tav tm="0">
                                          <p:val>
                                            <p:fltVal val="0"/>
                                          </p:val>
                                        </p:tav>
                                        <p:tav tm="100000">
                                          <p:val>
                                            <p:fltVal val="90"/>
                                          </p:val>
                                        </p:tav>
                                      </p:tavLst>
                                    </p:anim>
                                    <p:animEffect transition="out" filter="fade">
                                      <p:cBhvr>
                                        <p:cTn id="120" dur="1000"/>
                                        <p:tgtEl>
                                          <p:spTgt spid="44"/>
                                        </p:tgtEl>
                                      </p:cBhvr>
                                    </p:animEffect>
                                    <p:set>
                                      <p:cBhvr>
                                        <p:cTn id="121" dur="1" fill="hold">
                                          <p:stCondLst>
                                            <p:cond delay="999"/>
                                          </p:stCondLst>
                                        </p:cTn>
                                        <p:tgtEl>
                                          <p:spTgt spid="44"/>
                                        </p:tgtEl>
                                        <p:attrNameLst>
                                          <p:attrName>style.visibility</p:attrName>
                                        </p:attrNameLst>
                                      </p:cBhvr>
                                      <p:to>
                                        <p:strVal val="hidden"/>
                                      </p:to>
                                    </p:set>
                                  </p:childTnLst>
                                </p:cTn>
                              </p:par>
                            </p:childTnLst>
                          </p:cTn>
                        </p:par>
                        <p:par>
                          <p:cTn id="122" fill="hold">
                            <p:stCondLst>
                              <p:cond delay="1000"/>
                            </p:stCondLst>
                            <p:childTnLst>
                              <p:par>
                                <p:cTn id="123" presetID="1" presetClass="entr" presetSubtype="0" fill="hold" nodeType="afterEffect">
                                  <p:stCondLst>
                                    <p:cond delay="0"/>
                                  </p:stCondLst>
                                  <p:childTnLst>
                                    <p:set>
                                      <p:cBhvr>
                                        <p:cTn id="124" dur="1" fill="hold">
                                          <p:stCondLst>
                                            <p:cond delay="0"/>
                                          </p:stCondLst>
                                        </p:cTn>
                                        <p:tgtEl>
                                          <p:spTgt spid="4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wipe(left)">
                                      <p:cBhvr>
                                        <p:cTn id="129" dur="500"/>
                                        <p:tgtEl>
                                          <p:spTgt spid="4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8"/>
                                        </p:tgtEl>
                                        <p:attrNameLst>
                                          <p:attrName>style.visibility</p:attrName>
                                        </p:attrNameLst>
                                      </p:cBhvr>
                                      <p:to>
                                        <p:strVal val="visible"/>
                                      </p:to>
                                    </p:set>
                                    <p:animEffect transition="in" filter="wipe(left)">
                                      <p:cBhvr>
                                        <p:cTn id="134" dur="500"/>
                                        <p:tgtEl>
                                          <p:spTgt spid="1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9"/>
                                        </p:tgtEl>
                                        <p:attrNameLst>
                                          <p:attrName>style.visibility</p:attrName>
                                        </p:attrNameLst>
                                      </p:cBhvr>
                                      <p:to>
                                        <p:strVal val="visible"/>
                                      </p:to>
                                    </p:set>
                                    <p:animEffect transition="in" filter="wipe(left)">
                                      <p:cBhvr>
                                        <p:cTn id="139" dur="500"/>
                                        <p:tgtEl>
                                          <p:spTgt spid="19"/>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wipe(left)">
                                      <p:cBhvr>
                                        <p:cTn id="144" dur="500"/>
                                        <p:tgtEl>
                                          <p:spTgt spid="2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21"/>
                                        </p:tgtEl>
                                        <p:attrNameLst>
                                          <p:attrName>style.visibility</p:attrName>
                                        </p:attrNameLst>
                                      </p:cBhvr>
                                      <p:to>
                                        <p:strVal val="visible"/>
                                      </p:to>
                                    </p:set>
                                    <p:animEffect transition="in" filter="wipe(left)">
                                      <p:cBhvr>
                                        <p:cTn id="149" dur="500"/>
                                        <p:tgtEl>
                                          <p:spTgt spid="21"/>
                                        </p:tgtEl>
                                      </p:cBhvr>
                                    </p:animEffect>
                                  </p:childTnLst>
                                </p:cTn>
                              </p:par>
                            </p:childTnLst>
                          </p:cTn>
                        </p:par>
                      </p:childTnLst>
                    </p:cTn>
                  </p:par>
                  <p:par>
                    <p:cTn id="150" fill="hold">
                      <p:stCondLst>
                        <p:cond delay="indefinite"/>
                      </p:stCondLst>
                      <p:childTnLst>
                        <p:par>
                          <p:cTn id="151" fill="hold">
                            <p:stCondLst>
                              <p:cond delay="0"/>
                            </p:stCondLst>
                            <p:childTnLst>
                              <p:par>
                                <p:cTn id="152" presetID="31" presetClass="entr" presetSubtype="0" fill="hold" nodeType="clickEffect">
                                  <p:stCondLst>
                                    <p:cond delay="0"/>
                                  </p:stCondLst>
                                  <p:childTnLst>
                                    <p:set>
                                      <p:cBhvr>
                                        <p:cTn id="153" dur="1" fill="hold">
                                          <p:stCondLst>
                                            <p:cond delay="0"/>
                                          </p:stCondLst>
                                        </p:cTn>
                                        <p:tgtEl>
                                          <p:spTgt spid="45"/>
                                        </p:tgtEl>
                                        <p:attrNameLst>
                                          <p:attrName>style.visibility</p:attrName>
                                        </p:attrNameLst>
                                      </p:cBhvr>
                                      <p:to>
                                        <p:strVal val="visible"/>
                                      </p:to>
                                    </p:set>
                                    <p:anim calcmode="lin" valueType="num">
                                      <p:cBhvr>
                                        <p:cTn id="154" dur="1000" fill="hold"/>
                                        <p:tgtEl>
                                          <p:spTgt spid="45"/>
                                        </p:tgtEl>
                                        <p:attrNameLst>
                                          <p:attrName>ppt_w</p:attrName>
                                        </p:attrNameLst>
                                      </p:cBhvr>
                                      <p:tavLst>
                                        <p:tav tm="0">
                                          <p:val>
                                            <p:fltVal val="0"/>
                                          </p:val>
                                        </p:tav>
                                        <p:tav tm="100000">
                                          <p:val>
                                            <p:strVal val="#ppt_w"/>
                                          </p:val>
                                        </p:tav>
                                      </p:tavLst>
                                    </p:anim>
                                    <p:anim calcmode="lin" valueType="num">
                                      <p:cBhvr>
                                        <p:cTn id="155" dur="1000" fill="hold"/>
                                        <p:tgtEl>
                                          <p:spTgt spid="45"/>
                                        </p:tgtEl>
                                        <p:attrNameLst>
                                          <p:attrName>ppt_h</p:attrName>
                                        </p:attrNameLst>
                                      </p:cBhvr>
                                      <p:tavLst>
                                        <p:tav tm="0">
                                          <p:val>
                                            <p:fltVal val="0"/>
                                          </p:val>
                                        </p:tav>
                                        <p:tav tm="100000">
                                          <p:val>
                                            <p:strVal val="#ppt_h"/>
                                          </p:val>
                                        </p:tav>
                                      </p:tavLst>
                                    </p:anim>
                                    <p:anim calcmode="lin" valueType="num">
                                      <p:cBhvr>
                                        <p:cTn id="156" dur="1000" fill="hold"/>
                                        <p:tgtEl>
                                          <p:spTgt spid="45"/>
                                        </p:tgtEl>
                                        <p:attrNameLst>
                                          <p:attrName>style.rotation</p:attrName>
                                        </p:attrNameLst>
                                      </p:cBhvr>
                                      <p:tavLst>
                                        <p:tav tm="0">
                                          <p:val>
                                            <p:fltVal val="90"/>
                                          </p:val>
                                        </p:tav>
                                        <p:tav tm="100000">
                                          <p:val>
                                            <p:fltVal val="0"/>
                                          </p:val>
                                        </p:tav>
                                      </p:tavLst>
                                    </p:anim>
                                    <p:animEffect transition="in" filter="fade">
                                      <p:cBhvr>
                                        <p:cTn id="157" dur="1000"/>
                                        <p:tgtEl>
                                          <p:spTgt spid="45"/>
                                        </p:tgtEl>
                                      </p:cBhvr>
                                    </p:animEffect>
                                  </p:childTnLst>
                                </p:cTn>
                              </p:par>
                            </p:childTnLst>
                          </p:cTn>
                        </p:par>
                      </p:childTnLst>
                    </p:cTn>
                  </p:par>
                  <p:par>
                    <p:cTn id="158" fill="hold">
                      <p:stCondLst>
                        <p:cond delay="indefinite"/>
                      </p:stCondLst>
                      <p:childTnLst>
                        <p:par>
                          <p:cTn id="159" fill="hold">
                            <p:stCondLst>
                              <p:cond delay="0"/>
                            </p:stCondLst>
                            <p:childTnLst>
                              <p:par>
                                <p:cTn id="160" presetID="31" presetClass="exit" presetSubtype="0" fill="hold" nodeType="clickEffect">
                                  <p:stCondLst>
                                    <p:cond delay="0"/>
                                  </p:stCondLst>
                                  <p:childTnLst>
                                    <p:anim calcmode="lin" valueType="num">
                                      <p:cBhvr>
                                        <p:cTn id="161" dur="1000"/>
                                        <p:tgtEl>
                                          <p:spTgt spid="45"/>
                                        </p:tgtEl>
                                        <p:attrNameLst>
                                          <p:attrName>ppt_w</p:attrName>
                                        </p:attrNameLst>
                                      </p:cBhvr>
                                      <p:tavLst>
                                        <p:tav tm="0">
                                          <p:val>
                                            <p:strVal val="ppt_w"/>
                                          </p:val>
                                        </p:tav>
                                        <p:tav tm="100000">
                                          <p:val>
                                            <p:fltVal val="0"/>
                                          </p:val>
                                        </p:tav>
                                      </p:tavLst>
                                    </p:anim>
                                    <p:anim calcmode="lin" valueType="num">
                                      <p:cBhvr>
                                        <p:cTn id="162" dur="1000"/>
                                        <p:tgtEl>
                                          <p:spTgt spid="45"/>
                                        </p:tgtEl>
                                        <p:attrNameLst>
                                          <p:attrName>ppt_h</p:attrName>
                                        </p:attrNameLst>
                                      </p:cBhvr>
                                      <p:tavLst>
                                        <p:tav tm="0">
                                          <p:val>
                                            <p:strVal val="ppt_h"/>
                                          </p:val>
                                        </p:tav>
                                        <p:tav tm="100000">
                                          <p:val>
                                            <p:fltVal val="0"/>
                                          </p:val>
                                        </p:tav>
                                      </p:tavLst>
                                    </p:anim>
                                    <p:anim calcmode="lin" valueType="num">
                                      <p:cBhvr>
                                        <p:cTn id="163" dur="1000"/>
                                        <p:tgtEl>
                                          <p:spTgt spid="45"/>
                                        </p:tgtEl>
                                        <p:attrNameLst>
                                          <p:attrName>style.rotation</p:attrName>
                                        </p:attrNameLst>
                                      </p:cBhvr>
                                      <p:tavLst>
                                        <p:tav tm="0">
                                          <p:val>
                                            <p:fltVal val="0"/>
                                          </p:val>
                                        </p:tav>
                                        <p:tav tm="100000">
                                          <p:val>
                                            <p:fltVal val="90"/>
                                          </p:val>
                                        </p:tav>
                                      </p:tavLst>
                                    </p:anim>
                                    <p:animEffect transition="out" filter="fade">
                                      <p:cBhvr>
                                        <p:cTn id="164" dur="1000"/>
                                        <p:tgtEl>
                                          <p:spTgt spid="45"/>
                                        </p:tgtEl>
                                      </p:cBhvr>
                                    </p:animEffect>
                                    <p:set>
                                      <p:cBhvr>
                                        <p:cTn id="165" dur="1" fill="hold">
                                          <p:stCondLst>
                                            <p:cond delay="999"/>
                                          </p:stCondLst>
                                        </p:cTn>
                                        <p:tgtEl>
                                          <p:spTgt spid="45"/>
                                        </p:tgtEl>
                                        <p:attrNameLst>
                                          <p:attrName>style.visibility</p:attrName>
                                        </p:attrNameLst>
                                      </p:cBhvr>
                                      <p:to>
                                        <p:strVal val="hidden"/>
                                      </p:to>
                                    </p:set>
                                  </p:childTnLst>
                                </p:cTn>
                              </p:par>
                            </p:childTnLst>
                          </p:cTn>
                        </p:par>
                        <p:par>
                          <p:cTn id="166" fill="hold">
                            <p:stCondLst>
                              <p:cond delay="1000"/>
                            </p:stCondLst>
                            <p:childTnLst>
                              <p:par>
                                <p:cTn id="167" presetID="1" presetClass="entr" presetSubtype="0" fill="hold" nodeType="afterEffect">
                                  <p:stCondLst>
                                    <p:cond delay="0"/>
                                  </p:stCondLst>
                                  <p:childTnLst>
                                    <p:set>
                                      <p:cBhvr>
                                        <p:cTn id="168" dur="1" fill="hold">
                                          <p:stCondLst>
                                            <p:cond delay="0"/>
                                          </p:stCondLst>
                                        </p:cTn>
                                        <p:tgtEl>
                                          <p:spTgt spid="31"/>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43"/>
                                        </p:tgtEl>
                                        <p:attrNameLst>
                                          <p:attrName>style.visibility</p:attrName>
                                        </p:attrNameLst>
                                      </p:cBhvr>
                                      <p:to>
                                        <p:strVal val="visible"/>
                                      </p:to>
                                    </p:set>
                                    <p:animEffect transition="in" filter="wipe(left)">
                                      <p:cBhvr>
                                        <p:cTn id="173" dur="500"/>
                                        <p:tgtEl>
                                          <p:spTgt spid="43"/>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22"/>
                                        </p:tgtEl>
                                        <p:attrNameLst>
                                          <p:attrName>style.visibility</p:attrName>
                                        </p:attrNameLst>
                                      </p:cBhvr>
                                      <p:to>
                                        <p:strVal val="visible"/>
                                      </p:to>
                                    </p:set>
                                    <p:animEffect transition="in" filter="wipe(left)">
                                      <p:cBhvr>
                                        <p:cTn id="178" dur="500"/>
                                        <p:tgtEl>
                                          <p:spTgt spid="22"/>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23"/>
                                        </p:tgtEl>
                                        <p:attrNameLst>
                                          <p:attrName>style.visibility</p:attrName>
                                        </p:attrNameLst>
                                      </p:cBhvr>
                                      <p:to>
                                        <p:strVal val="visible"/>
                                      </p:to>
                                    </p:set>
                                    <p:animEffect transition="in" filter="wipe(left)">
                                      <p:cBhvr>
                                        <p:cTn id="183" dur="500"/>
                                        <p:tgtEl>
                                          <p:spTgt spid="23"/>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24"/>
                                        </p:tgtEl>
                                        <p:attrNameLst>
                                          <p:attrName>style.visibility</p:attrName>
                                        </p:attrNameLst>
                                      </p:cBhvr>
                                      <p:to>
                                        <p:strVal val="visible"/>
                                      </p:to>
                                    </p:set>
                                    <p:animEffect transition="in" filter="wipe(left)">
                                      <p:cBhvr>
                                        <p:cTn id="188" dur="500"/>
                                        <p:tgtEl>
                                          <p:spTgt spid="24"/>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25"/>
                                        </p:tgtEl>
                                        <p:attrNameLst>
                                          <p:attrName>style.visibility</p:attrName>
                                        </p:attrNameLst>
                                      </p:cBhvr>
                                      <p:to>
                                        <p:strVal val="visible"/>
                                      </p:to>
                                    </p:set>
                                    <p:animEffect transition="in" filter="wipe(left)">
                                      <p:cBhvr>
                                        <p:cTn id="193" dur="500"/>
                                        <p:tgtEl>
                                          <p:spTgt spid="25"/>
                                        </p:tgtEl>
                                      </p:cBhvr>
                                    </p:animEffect>
                                  </p:childTnLst>
                                </p:cTn>
                              </p:par>
                            </p:childTnLst>
                          </p:cTn>
                        </p:par>
                      </p:childTnLst>
                    </p:cTn>
                  </p:par>
                  <p:par>
                    <p:cTn id="194" fill="hold">
                      <p:stCondLst>
                        <p:cond delay="indefinite"/>
                      </p:stCondLst>
                      <p:childTnLst>
                        <p:par>
                          <p:cTn id="195" fill="hold">
                            <p:stCondLst>
                              <p:cond delay="0"/>
                            </p:stCondLst>
                            <p:childTnLst>
                              <p:par>
                                <p:cTn id="196" presetID="31" presetClass="entr" presetSubtype="0" fill="hold" nodeType="clickEffect">
                                  <p:stCondLst>
                                    <p:cond delay="0"/>
                                  </p:stCondLst>
                                  <p:childTnLst>
                                    <p:set>
                                      <p:cBhvr>
                                        <p:cTn id="197" dur="1" fill="hold">
                                          <p:stCondLst>
                                            <p:cond delay="0"/>
                                          </p:stCondLst>
                                        </p:cTn>
                                        <p:tgtEl>
                                          <p:spTgt spid="46"/>
                                        </p:tgtEl>
                                        <p:attrNameLst>
                                          <p:attrName>style.visibility</p:attrName>
                                        </p:attrNameLst>
                                      </p:cBhvr>
                                      <p:to>
                                        <p:strVal val="visible"/>
                                      </p:to>
                                    </p:set>
                                    <p:anim calcmode="lin" valueType="num">
                                      <p:cBhvr>
                                        <p:cTn id="198" dur="1000" fill="hold"/>
                                        <p:tgtEl>
                                          <p:spTgt spid="46"/>
                                        </p:tgtEl>
                                        <p:attrNameLst>
                                          <p:attrName>ppt_w</p:attrName>
                                        </p:attrNameLst>
                                      </p:cBhvr>
                                      <p:tavLst>
                                        <p:tav tm="0">
                                          <p:val>
                                            <p:fltVal val="0"/>
                                          </p:val>
                                        </p:tav>
                                        <p:tav tm="100000">
                                          <p:val>
                                            <p:strVal val="#ppt_w"/>
                                          </p:val>
                                        </p:tav>
                                      </p:tavLst>
                                    </p:anim>
                                    <p:anim calcmode="lin" valueType="num">
                                      <p:cBhvr>
                                        <p:cTn id="199" dur="1000" fill="hold"/>
                                        <p:tgtEl>
                                          <p:spTgt spid="46"/>
                                        </p:tgtEl>
                                        <p:attrNameLst>
                                          <p:attrName>ppt_h</p:attrName>
                                        </p:attrNameLst>
                                      </p:cBhvr>
                                      <p:tavLst>
                                        <p:tav tm="0">
                                          <p:val>
                                            <p:fltVal val="0"/>
                                          </p:val>
                                        </p:tav>
                                        <p:tav tm="100000">
                                          <p:val>
                                            <p:strVal val="#ppt_h"/>
                                          </p:val>
                                        </p:tav>
                                      </p:tavLst>
                                    </p:anim>
                                    <p:anim calcmode="lin" valueType="num">
                                      <p:cBhvr>
                                        <p:cTn id="200" dur="1000" fill="hold"/>
                                        <p:tgtEl>
                                          <p:spTgt spid="46"/>
                                        </p:tgtEl>
                                        <p:attrNameLst>
                                          <p:attrName>style.rotation</p:attrName>
                                        </p:attrNameLst>
                                      </p:cBhvr>
                                      <p:tavLst>
                                        <p:tav tm="0">
                                          <p:val>
                                            <p:fltVal val="90"/>
                                          </p:val>
                                        </p:tav>
                                        <p:tav tm="100000">
                                          <p:val>
                                            <p:fltVal val="0"/>
                                          </p:val>
                                        </p:tav>
                                      </p:tavLst>
                                    </p:anim>
                                    <p:animEffect transition="in" filter="fade">
                                      <p:cBhvr>
                                        <p:cTn id="201" dur="1000"/>
                                        <p:tgtEl>
                                          <p:spTgt spid="46"/>
                                        </p:tgtEl>
                                      </p:cBhvr>
                                    </p:animEffect>
                                  </p:childTnLst>
                                </p:cTn>
                              </p:par>
                            </p:childTnLst>
                          </p:cTn>
                        </p:par>
                      </p:childTnLst>
                    </p:cTn>
                  </p:par>
                  <p:par>
                    <p:cTn id="202" fill="hold">
                      <p:stCondLst>
                        <p:cond delay="indefinite"/>
                      </p:stCondLst>
                      <p:childTnLst>
                        <p:par>
                          <p:cTn id="203" fill="hold">
                            <p:stCondLst>
                              <p:cond delay="0"/>
                            </p:stCondLst>
                            <p:childTnLst>
                              <p:par>
                                <p:cTn id="204" presetID="31" presetClass="exit" presetSubtype="0" fill="hold" nodeType="clickEffect">
                                  <p:stCondLst>
                                    <p:cond delay="0"/>
                                  </p:stCondLst>
                                  <p:childTnLst>
                                    <p:anim calcmode="lin" valueType="num">
                                      <p:cBhvr>
                                        <p:cTn id="205" dur="1000"/>
                                        <p:tgtEl>
                                          <p:spTgt spid="46"/>
                                        </p:tgtEl>
                                        <p:attrNameLst>
                                          <p:attrName>ppt_w</p:attrName>
                                        </p:attrNameLst>
                                      </p:cBhvr>
                                      <p:tavLst>
                                        <p:tav tm="0">
                                          <p:val>
                                            <p:strVal val="ppt_w"/>
                                          </p:val>
                                        </p:tav>
                                        <p:tav tm="100000">
                                          <p:val>
                                            <p:fltVal val="0"/>
                                          </p:val>
                                        </p:tav>
                                      </p:tavLst>
                                    </p:anim>
                                    <p:anim calcmode="lin" valueType="num">
                                      <p:cBhvr>
                                        <p:cTn id="206" dur="1000"/>
                                        <p:tgtEl>
                                          <p:spTgt spid="46"/>
                                        </p:tgtEl>
                                        <p:attrNameLst>
                                          <p:attrName>ppt_h</p:attrName>
                                        </p:attrNameLst>
                                      </p:cBhvr>
                                      <p:tavLst>
                                        <p:tav tm="0">
                                          <p:val>
                                            <p:strVal val="ppt_h"/>
                                          </p:val>
                                        </p:tav>
                                        <p:tav tm="100000">
                                          <p:val>
                                            <p:fltVal val="0"/>
                                          </p:val>
                                        </p:tav>
                                      </p:tavLst>
                                    </p:anim>
                                    <p:anim calcmode="lin" valueType="num">
                                      <p:cBhvr>
                                        <p:cTn id="207" dur="1000"/>
                                        <p:tgtEl>
                                          <p:spTgt spid="46"/>
                                        </p:tgtEl>
                                        <p:attrNameLst>
                                          <p:attrName>style.rotation</p:attrName>
                                        </p:attrNameLst>
                                      </p:cBhvr>
                                      <p:tavLst>
                                        <p:tav tm="0">
                                          <p:val>
                                            <p:fltVal val="0"/>
                                          </p:val>
                                        </p:tav>
                                        <p:tav tm="100000">
                                          <p:val>
                                            <p:fltVal val="90"/>
                                          </p:val>
                                        </p:tav>
                                      </p:tavLst>
                                    </p:anim>
                                    <p:animEffect transition="out" filter="fade">
                                      <p:cBhvr>
                                        <p:cTn id="208" dur="1000"/>
                                        <p:tgtEl>
                                          <p:spTgt spid="46"/>
                                        </p:tgtEl>
                                      </p:cBhvr>
                                    </p:animEffect>
                                    <p:set>
                                      <p:cBhvr>
                                        <p:cTn id="209" dur="1" fill="hold">
                                          <p:stCondLst>
                                            <p:cond delay="999"/>
                                          </p:stCondLst>
                                        </p:cTn>
                                        <p:tgtEl>
                                          <p:spTgt spid="46"/>
                                        </p:tgtEl>
                                        <p:attrNameLst>
                                          <p:attrName>style.visibility</p:attrName>
                                        </p:attrNameLst>
                                      </p:cBhvr>
                                      <p:to>
                                        <p:strVal val="hidden"/>
                                      </p:to>
                                    </p:set>
                                  </p:childTnLst>
                                </p:cTn>
                              </p:par>
                            </p:childTnLst>
                          </p:cTn>
                        </p:par>
                        <p:par>
                          <p:cTn id="210" fill="hold">
                            <p:stCondLst>
                              <p:cond delay="1000"/>
                            </p:stCondLst>
                            <p:childTnLst>
                              <p:par>
                                <p:cTn id="211" presetID="1" presetClass="entr" presetSubtype="0" fill="hold" nodeType="afterEffect">
                                  <p:stCondLst>
                                    <p:cond delay="0"/>
                                  </p:stCondLst>
                                  <p:childTnLst>
                                    <p:set>
                                      <p:cBhvr>
                                        <p:cTn id="2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41" grpId="0"/>
      <p:bldP spid="42"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a:extLst>
              <a:ext uri="{FF2B5EF4-FFF2-40B4-BE49-F238E27FC236}">
                <a16:creationId xmlns:a16="http://schemas.microsoft.com/office/drawing/2014/main" id="{8FE467D6-B3F0-774A-8650-BF8F5E3B3111}"/>
              </a:ext>
            </a:extLst>
          </p:cNvPr>
          <p:cNvSpPr>
            <a:spLocks noGrp="1"/>
          </p:cNvSpPr>
          <p:nvPr>
            <p:ph idx="1"/>
          </p:nvPr>
        </p:nvSpPr>
        <p:spPr>
          <a:xfrm>
            <a:off x="186431" y="1319443"/>
            <a:ext cx="8302286" cy="4731798"/>
          </a:xfrm>
        </p:spPr>
        <p:txBody>
          <a:bodyPr>
            <a:normAutofit/>
          </a:bodyPr>
          <a:lstStyle/>
          <a:p>
            <a:pPr marL="0" indent="0">
              <a:buNone/>
            </a:pPr>
            <a:r>
              <a:rPr lang="ru-RU" sz="2000" b="1" u="sng" dirty="0">
                <a:latin typeface="Times New Roman" panose="02020603050405020304" pitchFamily="18" charset="0"/>
                <a:cs typeface="Times New Roman" panose="02020603050405020304" pitchFamily="18" charset="0"/>
              </a:rPr>
              <a:t>Задача 1.  </a:t>
            </a:r>
            <a:r>
              <a:rPr lang="ru-RU" sz="2000" dirty="0">
                <a:latin typeface="Times New Roman" panose="02020603050405020304" pitchFamily="18" charset="0"/>
                <a:cs typeface="Times New Roman" panose="02020603050405020304" pitchFamily="18" charset="0"/>
              </a:rPr>
              <a:t>Требуется изготовить из жести ведро без крышки данного объема V цилиндрической формы. Каковы должны быть высота цилиндра и радиус основания, чтобы на изготовление ведра ушло наименьшее количество материала?</a:t>
            </a:r>
          </a:p>
          <a:p>
            <a:pPr marL="0" indent="0">
              <a:buNone/>
            </a:pPr>
            <a:r>
              <a:rPr lang="ru-RU" sz="2000" dirty="0">
                <a:latin typeface="Times New Roman" panose="02020603050405020304" pitchFamily="18" charset="0"/>
                <a:cs typeface="Times New Roman" panose="02020603050405020304" pitchFamily="18" charset="0"/>
              </a:rPr>
              <a:t>Данный пример – практико-ориентированная задача, и ее решение заключается в применении производной (задача на максимум и минимум).</a:t>
            </a:r>
            <a:r>
              <a:rPr lang="ru-RU" sz="2400" dirty="0">
                <a:latin typeface="Times New Roman" panose="02020603050405020304" pitchFamily="18" charset="0"/>
                <a:cs typeface="Times New Roman" panose="02020603050405020304" pitchFamily="18" charset="0"/>
              </a:rPr>
              <a:t> </a:t>
            </a:r>
          </a:p>
          <a:p>
            <a:pPr marL="0" indent="0">
              <a:buNone/>
            </a:pPr>
            <a:r>
              <a:rPr lang="ru-RU" sz="2000" b="1" u="sng" dirty="0">
                <a:solidFill>
                  <a:srgbClr val="333333"/>
                </a:solidFill>
                <a:latin typeface="Times New Roman" panose="02020603050405020304" pitchFamily="18" charset="0"/>
                <a:cs typeface="Times New Roman" panose="02020603050405020304" pitchFamily="18" charset="0"/>
              </a:rPr>
              <a:t>Задача 2.   </a:t>
            </a:r>
            <a:r>
              <a:rPr lang="ru-RU" altLang="ru-RU" sz="2000" dirty="0">
                <a:latin typeface="Times New Roman" panose="02020603050405020304" pitchFamily="18" charset="0"/>
                <a:cs typeface="Times New Roman" panose="02020603050405020304" pitchFamily="18" charset="0"/>
              </a:rPr>
              <a:t>Мужчина решил покрасить пол у себя на даче. Но пол имеет необычную форму. Но он не знает, сколько надо краски, на банке с краской написано 100гр на 1м2. Площадь меньшей фигуры 12м2, площадь большей – 20м 2. Что делать? </a:t>
            </a:r>
            <a:endParaRPr lang="ru-RU" sz="2000" b="0" i="0" dirty="0">
              <a:solidFill>
                <a:srgbClr val="333333"/>
              </a:solidFill>
              <a:effectLst/>
              <a:latin typeface="Times New Roman" panose="02020603050405020304" pitchFamily="18" charset="0"/>
              <a:cs typeface="Times New Roman" panose="02020603050405020304" pitchFamily="18" charset="0"/>
            </a:endParaRPr>
          </a:p>
          <a:p>
            <a:pPr marL="0" indent="0">
              <a:buNone/>
            </a:pPr>
            <a:endParaRPr lang="ru-RU" sz="2000" b="1" dirty="0">
              <a:latin typeface="Times New Roman" panose="02020603050405020304" pitchFamily="18" charset="0"/>
              <a:cs typeface="Times New Roman" panose="02020603050405020304" pitchFamily="18" charset="0"/>
            </a:endParaRPr>
          </a:p>
        </p:txBody>
      </p:sp>
      <p:sp>
        <p:nvSpPr>
          <p:cNvPr id="7" name="Пятиугольник 2">
            <a:extLst>
              <a:ext uri="{FF2B5EF4-FFF2-40B4-BE49-F238E27FC236}">
                <a16:creationId xmlns:a16="http://schemas.microsoft.com/office/drawing/2014/main" id="{5DAF06CE-4960-980A-416C-3F5355207921}"/>
              </a:ext>
            </a:extLst>
          </p:cNvPr>
          <p:cNvSpPr>
            <a:spLocks noGrp="1"/>
          </p:cNvSpPr>
          <p:nvPr>
            <p:ph type="title"/>
          </p:nvPr>
        </p:nvSpPr>
        <p:spPr>
          <a:xfrm>
            <a:off x="0" y="267471"/>
            <a:ext cx="7208157" cy="748923"/>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dirty="0"/>
              <a:t> </a:t>
            </a:r>
            <a:r>
              <a:rPr lang="ru-RU" sz="2800" dirty="0">
                <a:solidFill>
                  <a:schemeClr val="bg1"/>
                </a:solidFill>
                <a:latin typeface="Times New Roman" pitchFamily="18" charset="0"/>
                <a:cs typeface="Times New Roman" pitchFamily="18" charset="0"/>
              </a:rPr>
              <a:t>Задания с практической направленностью </a:t>
            </a:r>
            <a:endParaRPr lang="ru-RU" sz="2800" b="1" dirty="0">
              <a:latin typeface="Book Antiqua" panose="02040602050305030304" pitchFamily="18" charset="0"/>
            </a:endParaRPr>
          </a:p>
        </p:txBody>
      </p:sp>
      <p:pic>
        <p:nvPicPr>
          <p:cNvPr id="10" name="Рисунок 9">
            <a:extLst>
              <a:ext uri="{FF2B5EF4-FFF2-40B4-BE49-F238E27FC236}">
                <a16:creationId xmlns:a16="http://schemas.microsoft.com/office/drawing/2014/main" id="{F3AFAA8A-218B-38E7-833B-EC198CF221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208157" y="267471"/>
            <a:ext cx="1724227" cy="611247"/>
          </a:xfrm>
          <a:prstGeom prst="rect">
            <a:avLst/>
          </a:prstGeom>
        </p:spPr>
      </p:pic>
      <p:pic>
        <p:nvPicPr>
          <p:cNvPr id="2" name="Picture 4">
            <a:extLst>
              <a:ext uri="{FF2B5EF4-FFF2-40B4-BE49-F238E27FC236}">
                <a16:creationId xmlns:a16="http://schemas.microsoft.com/office/drawing/2014/main" id="{D3A2159B-0F8A-FCEF-7D5F-C0FBF769A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233" y="4198788"/>
            <a:ext cx="3840332" cy="2075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298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480541"/>
            <a:ext cx="4726059" cy="5279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535724" y="1480541"/>
            <a:ext cx="3456384" cy="3139321"/>
          </a:xfrm>
          <a:prstGeom prst="rect">
            <a:avLst/>
          </a:prstGeom>
          <a:noFill/>
        </p:spPr>
        <p:txBody>
          <a:bodyPr wrap="square" rtlCol="0">
            <a:spAutoFit/>
          </a:bodyPr>
          <a:lstStyle/>
          <a:p>
            <a:pPr indent="177800"/>
            <a:r>
              <a:rPr lang="ru-RU" dirty="0">
                <a:latin typeface="Times New Roman" panose="02020603050405020304" pitchFamily="18" charset="0"/>
                <a:cs typeface="Times New Roman" panose="02020603050405020304" pitchFamily="18" charset="0"/>
              </a:rPr>
              <a:t>Вам дана блок-схема, подставляя значения </a:t>
            </a:r>
            <a:r>
              <a:rPr lang="en-US" i="1" dirty="0">
                <a:latin typeface="Times New Roman" panose="02020603050405020304" pitchFamily="18" charset="0"/>
                <a:cs typeface="Times New Roman" panose="02020603050405020304" pitchFamily="18" charset="0"/>
              </a:rPr>
              <a:t>a</a:t>
            </a:r>
            <a:r>
              <a:rPr lang="ru-RU" i="1"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вы найдёте </a:t>
            </a:r>
            <a:r>
              <a:rPr lang="en-US" i="1" dirty="0">
                <a:latin typeface="Times New Roman" panose="02020603050405020304" pitchFamily="18" charset="0"/>
                <a:cs typeface="Times New Roman" panose="02020603050405020304" pitchFamily="18" charset="0"/>
              </a:rPr>
              <a:t>x</a:t>
            </a:r>
            <a:r>
              <a:rPr lang="ru-RU" i="1"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каждому значению</a:t>
            </a:r>
            <a:r>
              <a:rPr lang="en-US" i="1" dirty="0">
                <a:latin typeface="Times New Roman" panose="02020603050405020304" pitchFamily="18" charset="0"/>
                <a:cs typeface="Times New Roman" panose="02020603050405020304" pitchFamily="18" charset="0"/>
              </a:rPr>
              <a:t> </a:t>
            </a:r>
            <a:r>
              <a:rPr lang="ru-RU"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x</a:t>
            </a:r>
            <a:r>
              <a:rPr lang="ru-RU" i="1"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соответствует буква из данной таблицы. </a:t>
            </a:r>
          </a:p>
          <a:p>
            <a:pPr indent="177800"/>
            <a:r>
              <a:rPr lang="ru-RU" dirty="0">
                <a:latin typeface="Times New Roman" panose="02020603050405020304" pitchFamily="18" charset="0"/>
                <a:cs typeface="Times New Roman" panose="02020603050405020304" pitchFamily="18" charset="0"/>
              </a:rPr>
              <a:t>Используя эту таблицу расшифруй математическое понятие.</a:t>
            </a:r>
          </a:p>
          <a:p>
            <a:pPr indent="177800"/>
            <a:endParaRPr lang="ru-RU" dirty="0">
              <a:latin typeface="Times New Roman" panose="02020603050405020304" pitchFamily="18" charset="0"/>
              <a:cs typeface="Times New Roman" panose="02020603050405020304" pitchFamily="18" charset="0"/>
            </a:endParaRPr>
          </a:p>
          <a:p>
            <a:pPr indent="177800" algn="ctr"/>
            <a:r>
              <a:rPr lang="ru-RU" dirty="0">
                <a:latin typeface="Times New Roman" panose="02020603050405020304" pitchFamily="18" charset="0"/>
                <a:cs typeface="Times New Roman" panose="02020603050405020304" pitchFamily="18" charset="0"/>
              </a:rPr>
              <a:t>Удачи!!! </a:t>
            </a:r>
          </a:p>
          <a:p>
            <a:r>
              <a:rPr lang="ru-RU" dirty="0">
                <a:latin typeface="Times New Roman" panose="02020603050405020304" pitchFamily="18" charset="0"/>
                <a:cs typeface="Times New Roman" panose="02020603050405020304" pitchFamily="18" charset="0"/>
              </a:rPr>
              <a:t> </a:t>
            </a:r>
          </a:p>
        </p:txBody>
      </p:sp>
      <p:sp>
        <p:nvSpPr>
          <p:cNvPr id="4" name="Прямоугольник 3"/>
          <p:cNvSpPr/>
          <p:nvPr/>
        </p:nvSpPr>
        <p:spPr>
          <a:xfrm>
            <a:off x="220255" y="961371"/>
            <a:ext cx="8310801" cy="400110"/>
          </a:xfrm>
          <a:prstGeom prst="rect">
            <a:avLst/>
          </a:prstGeom>
          <a:noFill/>
        </p:spPr>
        <p:txBody>
          <a:bodyPr wrap="none" lIns="91440" tIns="45720" rIns="91440" bIns="45720">
            <a:spAutoFit/>
          </a:bodyPr>
          <a:lstStyle/>
          <a:p>
            <a:pPr algn="ctr"/>
            <a:r>
              <a:rPr lang="ru-RU" sz="2000" b="1" cap="all" dirty="0">
                <a:ln w="9000" cmpd="sng">
                  <a:solidFill>
                    <a:schemeClr val="accent4">
                      <a:shade val="50000"/>
                      <a:satMod val="120000"/>
                    </a:schemeClr>
                  </a:solidFill>
                  <a:prstDash val="solid"/>
                </a:ln>
                <a:solidFill>
                  <a:srgbClr val="0070C0"/>
                </a:soli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Расшифруй математическое понятие используя код.</a:t>
            </a:r>
            <a:endParaRPr lang="ru-RU" sz="2000" b="1" cap="all" dirty="0">
              <a:ln w="9000" cmpd="sng">
                <a:solidFill>
                  <a:schemeClr val="accent4">
                    <a:shade val="50000"/>
                    <a:satMod val="120000"/>
                  </a:schemeClr>
                </a:solidFill>
                <a:prstDash val="solid"/>
              </a:ln>
              <a:solidFill>
                <a:srgbClr val="0070C0"/>
              </a:solidFill>
              <a:effectLst>
                <a:reflection blurRad="12700" stA="28000" endPos="45000" dist="1000" dir="5400000" sy="-100000" algn="bl" rotWithShape="0"/>
              </a:effectLst>
            </a:endParaRPr>
          </a:p>
        </p:txBody>
      </p:sp>
      <p:sp>
        <p:nvSpPr>
          <p:cNvPr id="3" name="Пятиугольник 2">
            <a:extLst>
              <a:ext uri="{FF2B5EF4-FFF2-40B4-BE49-F238E27FC236}">
                <a16:creationId xmlns:a16="http://schemas.microsoft.com/office/drawing/2014/main" id="{EDCF1A9D-1EB5-F1EA-0518-F27613519A0D}"/>
              </a:ext>
            </a:extLst>
          </p:cNvPr>
          <p:cNvSpPr txBox="1">
            <a:spLocks/>
          </p:cNvSpPr>
          <p:nvPr/>
        </p:nvSpPr>
        <p:spPr>
          <a:xfrm>
            <a:off x="28615" y="186504"/>
            <a:ext cx="7235301" cy="655807"/>
          </a:xfrm>
          <a:prstGeom prst="homePlate">
            <a:avLst/>
          </a:prstGeom>
          <a:solidFill>
            <a:srgbClr val="256569"/>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ru-RU" sz="2800" dirty="0">
                <a:solidFill>
                  <a:schemeClr val="bg1"/>
                </a:solidFill>
                <a:latin typeface="Times New Roman" pitchFamily="18" charset="0"/>
                <a:cs typeface="Times New Roman" pitchFamily="18" charset="0"/>
              </a:rPr>
              <a:t>Использование блок-схем  </a:t>
            </a:r>
            <a:endParaRPr lang="ru-RU" sz="2800" dirty="0">
              <a:solidFill>
                <a:schemeClr val="bg1"/>
              </a:solidFill>
              <a:latin typeface="Book Antiqua" panose="02040602050305030304" pitchFamily="18" charset="0"/>
            </a:endParaRPr>
          </a:p>
        </p:txBody>
      </p:sp>
      <p:pic>
        <p:nvPicPr>
          <p:cNvPr id="5" name="Рисунок 4">
            <a:extLst>
              <a:ext uri="{FF2B5EF4-FFF2-40B4-BE49-F238E27FC236}">
                <a16:creationId xmlns:a16="http://schemas.microsoft.com/office/drawing/2014/main" id="{D2C0F101-6385-348A-0E97-3738118A6E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839" b="55757"/>
          <a:stretch/>
        </p:blipFill>
        <p:spPr>
          <a:xfrm>
            <a:off x="7263916" y="244555"/>
            <a:ext cx="1724227" cy="611247"/>
          </a:xfrm>
          <a:prstGeom prst="rect">
            <a:avLst/>
          </a:prstGeom>
        </p:spPr>
      </p:pic>
    </p:spTree>
    <p:extLst>
      <p:ext uri="{BB962C8B-B14F-4D97-AF65-F5344CB8AC3E}">
        <p14:creationId xmlns:p14="http://schemas.microsoft.com/office/powerpoint/2010/main" val="3056364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Таблица 1"/>
              <p:cNvGraphicFramePr>
                <a:graphicFrameLocks noGrp="1"/>
              </p:cNvGraphicFramePr>
              <p:nvPr/>
            </p:nvGraphicFramePr>
            <p:xfrm>
              <a:off x="5967986" y="260648"/>
              <a:ext cx="2894014" cy="1140656"/>
            </p:xfrm>
            <a:graphic>
              <a:graphicData uri="http://schemas.openxmlformats.org/drawingml/2006/table">
                <a:tbl>
                  <a:tblPr firstRow="1" firstCol="1" bandRow="1">
                    <a:tableStyleId>{5C22544A-7EE6-4342-B048-85BDC9FD1C3A}</a:tableStyleId>
                  </a:tblPr>
                  <a:tblGrid>
                    <a:gridCol w="478789">
                      <a:extLst>
                        <a:ext uri="{9D8B030D-6E8A-4147-A177-3AD203B41FA5}">
                          <a16:colId xmlns:a16="http://schemas.microsoft.com/office/drawing/2014/main" val="20000"/>
                        </a:ext>
                      </a:extLst>
                    </a:gridCol>
                    <a:gridCol w="502906">
                      <a:extLst>
                        <a:ext uri="{9D8B030D-6E8A-4147-A177-3AD203B41FA5}">
                          <a16:colId xmlns:a16="http://schemas.microsoft.com/office/drawing/2014/main" val="20001"/>
                        </a:ext>
                      </a:extLst>
                    </a:gridCol>
                    <a:gridCol w="502906">
                      <a:extLst>
                        <a:ext uri="{9D8B030D-6E8A-4147-A177-3AD203B41FA5}">
                          <a16:colId xmlns:a16="http://schemas.microsoft.com/office/drawing/2014/main" val="20002"/>
                        </a:ext>
                      </a:extLst>
                    </a:gridCol>
                    <a:gridCol w="502906">
                      <a:extLst>
                        <a:ext uri="{9D8B030D-6E8A-4147-A177-3AD203B41FA5}">
                          <a16:colId xmlns:a16="http://schemas.microsoft.com/office/drawing/2014/main" val="20003"/>
                        </a:ext>
                      </a:extLst>
                    </a:gridCol>
                    <a:gridCol w="502196">
                      <a:extLst>
                        <a:ext uri="{9D8B030D-6E8A-4147-A177-3AD203B41FA5}">
                          <a16:colId xmlns:a16="http://schemas.microsoft.com/office/drawing/2014/main" val="20004"/>
                        </a:ext>
                      </a:extLst>
                    </a:gridCol>
                    <a:gridCol w="404311">
                      <a:extLst>
                        <a:ext uri="{9D8B030D-6E8A-4147-A177-3AD203B41FA5}">
                          <a16:colId xmlns:a16="http://schemas.microsoft.com/office/drawing/2014/main" val="20005"/>
                        </a:ext>
                      </a:extLst>
                    </a:gridCol>
                  </a:tblGrid>
                  <a:tr h="387830">
                    <a:tc>
                      <a:txBody>
                        <a:bodyPr/>
                        <a:lstStyle/>
                        <a:p>
                          <a:pPr>
                            <a:lnSpc>
                              <a:spcPct val="115000"/>
                            </a:lnSpc>
                            <a:spcAft>
                              <a:spcPts val="0"/>
                            </a:spcAft>
                          </a:pPr>
                          <a14:m>
                            <m:oMathPara xmlns:m="http://schemas.openxmlformats.org/officeDocument/2006/math">
                              <m:oMathParaPr>
                                <m:jc m:val="centerGroup"/>
                              </m:oMathParaPr>
                              <m:oMath xmlns:m="http://schemas.openxmlformats.org/officeDocument/2006/math">
                                <m:r>
                                  <a:rPr lang="en-US" sz="1600" dirty="0" smtClean="0">
                                    <a:effectLst/>
                                    <a:latin typeface="Cambria Math"/>
                                  </a:rPr>
                                  <m:t>𝑎</m:t>
                                </m:r>
                              </m:oMath>
                            </m:oMathPara>
                          </a14:m>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r>
                            <a:rPr lang="ru-RU" sz="1600" dirty="0">
                              <a:effectLst/>
                            </a:rPr>
                            <a:t>12</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ru-RU" sz="1600" dirty="0">
                              <a:effectLst/>
                            </a:rPr>
                            <a:t>20</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r>
                            <a:rPr lang="ru-RU" sz="1600" dirty="0">
                              <a:effectLst/>
                            </a:rPr>
                            <a:t>24</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r>
                            <a:rPr lang="ru-RU" sz="1600" dirty="0">
                              <a:effectLst/>
                            </a:rPr>
                            <a:t>2</a:t>
                          </a:r>
                          <a:r>
                            <a:rPr lang="en-US" sz="1600" dirty="0">
                              <a:effectLst/>
                            </a:rPr>
                            <a:t>8</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r>
                            <a:rPr lang="ru-RU" sz="1600" dirty="0">
                              <a:effectLst/>
                            </a:rPr>
                            <a:t>32</a:t>
                          </a:r>
                          <a:endParaRPr lang="ru-RU"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87830">
                    <a:tc>
                      <a:txBody>
                        <a:bodyPr/>
                        <a:lstStyle/>
                        <a:p>
                          <a:pPr>
                            <a:lnSpc>
                              <a:spcPct val="115000"/>
                            </a:lnSpc>
                            <a:spcAft>
                              <a:spcPts val="0"/>
                            </a:spcAft>
                          </a:pPr>
                          <a14:m>
                            <m:oMathPara xmlns:m="http://schemas.openxmlformats.org/officeDocument/2006/math">
                              <m:oMathParaPr>
                                <m:jc m:val="centerGroup"/>
                              </m:oMathParaPr>
                              <m:oMath xmlns:m="http://schemas.openxmlformats.org/officeDocument/2006/math">
                                <m:r>
                                  <a:rPr lang="en-US" sz="1600" dirty="0" smtClean="0">
                                    <a:effectLst/>
                                    <a:latin typeface="Cambria Math"/>
                                  </a:rPr>
                                  <m:t>𝑥</m:t>
                                </m:r>
                              </m:oMath>
                            </m:oMathPara>
                          </a14:m>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a:effectLst/>
                            </a:rPr>
                            <a:t> </a:t>
                          </a:r>
                          <a:endParaRPr lang="ru-RU" sz="110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a:effectLst/>
                            </a:rPr>
                            <a:t> </a:t>
                          </a:r>
                          <a:endParaRPr lang="ru-RU" sz="110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64996">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a:effectLst/>
                            </a:rPr>
                            <a:t> </a:t>
                          </a:r>
                          <a:endParaRPr lang="ru-RU" sz="1100">
                            <a:effectLst/>
                            <a:latin typeface="Calibri"/>
                            <a:ea typeface="Calibri"/>
                            <a:cs typeface="Times New Roman"/>
                          </a:endParaRPr>
                        </a:p>
                      </a:txBody>
                      <a:tcPr marL="68580" marR="68580" marT="0" marB="0"/>
                    </a:tc>
                    <a:tc>
                      <a:txBody>
                        <a:bodyPr/>
                        <a:lstStyle/>
                        <a:p>
                          <a:pPr>
                            <a:lnSpc>
                              <a:spcPct val="115000"/>
                            </a:lnSpc>
                            <a:spcAft>
                              <a:spcPts val="0"/>
                            </a:spcAft>
                          </a:pPr>
                          <a:r>
                            <a:rPr lang="en-US" sz="1600">
                              <a:effectLst/>
                            </a:rPr>
                            <a:t> </a:t>
                          </a:r>
                          <a:endParaRPr lang="ru-RU" sz="110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mc:Choice>
        <mc:Fallback xmlns="">
          <p:graphicFrame>
            <p:nvGraphicFramePr>
              <p:cNvPr id="2" name="Таблица 1"/>
              <p:cNvGraphicFramePr>
                <a:graphicFrameLocks noGrp="1"/>
              </p:cNvGraphicFramePr>
              <p:nvPr>
                <p:extLst>
                  <p:ext uri="{D42A27DB-BD31-4B8C-83A1-F6EECF244321}">
                    <p14:modId xmlns:p14="http://schemas.microsoft.com/office/powerpoint/2010/main" val="2045108615"/>
                  </p:ext>
                </p:extLst>
              </p:nvPr>
            </p:nvGraphicFramePr>
            <p:xfrm>
              <a:off x="5967986" y="260648"/>
              <a:ext cx="2894014" cy="1140656"/>
            </p:xfrm>
            <a:graphic>
              <a:graphicData uri="http://schemas.openxmlformats.org/drawingml/2006/table">
                <a:tbl>
                  <a:tblPr firstRow="1" firstCol="1" bandRow="1">
                    <a:tableStyleId>{5C22544A-7EE6-4342-B048-85BDC9FD1C3A}</a:tableStyleId>
                  </a:tblPr>
                  <a:tblGrid>
                    <a:gridCol w="478789"/>
                    <a:gridCol w="502906"/>
                    <a:gridCol w="502906"/>
                    <a:gridCol w="502906"/>
                    <a:gridCol w="502196"/>
                    <a:gridCol w="404311"/>
                  </a:tblGrid>
                  <a:tr h="387830">
                    <a:tc>
                      <a:txBody>
                        <a:bodyPr/>
                        <a:lstStyle/>
                        <a:p>
                          <a:endParaRPr lang="ru-RU"/>
                        </a:p>
                      </a:txBody>
                      <a:tcPr marL="68580" marR="68580" marT="0" marB="0">
                        <a:blipFill rotWithShape="1">
                          <a:blip r:embed="rId2"/>
                          <a:stretch>
                            <a:fillRect t="-10938" r="-501266" b="-192188"/>
                          </a:stretch>
                        </a:blipFill>
                      </a:tcPr>
                    </a:tc>
                    <a:tc>
                      <a:txBody>
                        <a:bodyPr/>
                        <a:lstStyle/>
                        <a:p>
                          <a:pPr>
                            <a:lnSpc>
                              <a:spcPct val="115000"/>
                            </a:lnSpc>
                            <a:spcAft>
                              <a:spcPts val="0"/>
                            </a:spcAft>
                          </a:pPr>
                          <a:r>
                            <a:rPr lang="en-US" sz="1600" dirty="0">
                              <a:effectLst/>
                            </a:rPr>
                            <a:t> </a:t>
                          </a:r>
                          <a:r>
                            <a:rPr lang="ru-RU" sz="1600" dirty="0" smtClean="0">
                              <a:effectLst/>
                            </a:rPr>
                            <a:t>12</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ru-RU" sz="1600" dirty="0" smtClean="0">
                              <a:effectLst/>
                            </a:rPr>
                            <a:t>20</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r>
                            <a:rPr lang="ru-RU" sz="1600" dirty="0" smtClean="0">
                              <a:effectLst/>
                            </a:rPr>
                            <a:t>24</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r>
                            <a:rPr lang="ru-RU" sz="1600" dirty="0" smtClean="0">
                              <a:effectLst/>
                            </a:rPr>
                            <a:t>2</a:t>
                          </a:r>
                          <a:r>
                            <a:rPr lang="en-US" sz="1600" dirty="0" smtClean="0">
                              <a:effectLst/>
                            </a:rPr>
                            <a:t>8</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r>
                            <a:rPr lang="ru-RU" sz="1600" dirty="0" smtClean="0">
                              <a:effectLst/>
                            </a:rPr>
                            <a:t>32</a:t>
                          </a:r>
                          <a:endParaRPr lang="ru-RU" sz="1100" dirty="0">
                            <a:effectLst/>
                            <a:latin typeface="Calibri"/>
                            <a:ea typeface="Calibri"/>
                            <a:cs typeface="Times New Roman"/>
                          </a:endParaRPr>
                        </a:p>
                      </a:txBody>
                      <a:tcPr marL="68580" marR="68580" marT="0" marB="0"/>
                    </a:tc>
                  </a:tr>
                  <a:tr h="387830">
                    <a:tc>
                      <a:txBody>
                        <a:bodyPr/>
                        <a:lstStyle/>
                        <a:p>
                          <a:endParaRPr lang="ru-RU"/>
                        </a:p>
                      </a:txBody>
                      <a:tcPr marL="68580" marR="68580" marT="0" marB="0">
                        <a:blipFill rotWithShape="1">
                          <a:blip r:embed="rId2"/>
                          <a:stretch>
                            <a:fillRect t="-112698" r="-501266" b="-95238"/>
                          </a:stretch>
                        </a:blipFill>
                      </a:tcPr>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a:effectLst/>
                            </a:rPr>
                            <a:t> </a:t>
                          </a:r>
                          <a:endParaRPr lang="ru-RU" sz="110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a:effectLst/>
                            </a:rPr>
                            <a:t> </a:t>
                          </a:r>
                          <a:endParaRPr lang="ru-RU" sz="110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r>
                  <a:tr h="364996">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a:effectLst/>
                            </a:rPr>
                            <a:t> </a:t>
                          </a:r>
                          <a:endParaRPr lang="ru-RU" sz="1100">
                            <a:effectLst/>
                            <a:latin typeface="Calibri"/>
                            <a:ea typeface="Calibri"/>
                            <a:cs typeface="Times New Roman"/>
                          </a:endParaRPr>
                        </a:p>
                      </a:txBody>
                      <a:tcPr marL="68580" marR="68580" marT="0" marB="0"/>
                    </a:tc>
                    <a:tc>
                      <a:txBody>
                        <a:bodyPr/>
                        <a:lstStyle/>
                        <a:p>
                          <a:pPr>
                            <a:lnSpc>
                              <a:spcPct val="115000"/>
                            </a:lnSpc>
                            <a:spcAft>
                              <a:spcPts val="0"/>
                            </a:spcAft>
                          </a:pPr>
                          <a:r>
                            <a:rPr lang="en-US" sz="1600">
                              <a:effectLst/>
                            </a:rPr>
                            <a:t> </a:t>
                          </a:r>
                          <a:endParaRPr lang="ru-RU" sz="1100">
                            <a:effectLst/>
                            <a:latin typeface="Calibri"/>
                            <a:ea typeface="Calibri"/>
                            <a:cs typeface="Times New Roman"/>
                          </a:endParaRPr>
                        </a:p>
                      </a:txBody>
                      <a:tcPr marL="68580" marR="68580" marT="0" marB="0"/>
                    </a:tc>
                    <a:tc>
                      <a:txBody>
                        <a:bodyPr/>
                        <a:lstStyle/>
                        <a:p>
                          <a:pPr>
                            <a:lnSpc>
                              <a:spcPct val="115000"/>
                            </a:lnSpc>
                            <a:spcAft>
                              <a:spcPts val="0"/>
                            </a:spcAft>
                          </a:pPr>
                          <a:r>
                            <a:rPr lang="en-US" sz="1600" dirty="0">
                              <a:effectLst/>
                            </a:rPr>
                            <a:t> </a:t>
                          </a:r>
                          <a:endParaRPr lang="ru-RU" sz="1100" dirty="0">
                            <a:effectLst/>
                            <a:latin typeface="Calibri"/>
                            <a:ea typeface="Calibri"/>
                            <a:cs typeface="Times New Roman"/>
                          </a:endParaRPr>
                        </a:p>
                      </a:txBody>
                      <a:tcPr marL="68580" marR="68580" marT="0" marB="0"/>
                    </a:tc>
                  </a:tr>
                </a:tbl>
              </a:graphicData>
            </a:graphic>
          </p:graphicFrame>
        </mc:Fallback>
      </mc:AlternateContent>
      <p:sp>
        <p:nvSpPr>
          <p:cNvPr id="3" name="Овал 2"/>
          <p:cNvSpPr/>
          <p:nvPr/>
        </p:nvSpPr>
        <p:spPr>
          <a:xfrm>
            <a:off x="3522872" y="372595"/>
            <a:ext cx="1084314" cy="56673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4" name="Ромб 3"/>
          <p:cNvSpPr/>
          <p:nvPr/>
        </p:nvSpPr>
        <p:spPr>
          <a:xfrm>
            <a:off x="3239590" y="2000030"/>
            <a:ext cx="1673225" cy="603250"/>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5" name="Прямоугольник 4"/>
          <p:cNvSpPr/>
          <p:nvPr/>
        </p:nvSpPr>
        <p:spPr>
          <a:xfrm>
            <a:off x="3511846" y="1175869"/>
            <a:ext cx="1122362" cy="57308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6" name="Прямоугольник 5"/>
          <p:cNvSpPr/>
          <p:nvPr/>
        </p:nvSpPr>
        <p:spPr>
          <a:xfrm>
            <a:off x="2641102" y="3905030"/>
            <a:ext cx="1146175" cy="53181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7" name="Прямоугольник 6"/>
          <p:cNvSpPr/>
          <p:nvPr/>
        </p:nvSpPr>
        <p:spPr>
          <a:xfrm>
            <a:off x="8013202" y="5332191"/>
            <a:ext cx="1006475" cy="58261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8" name="Прямоугольник 7"/>
          <p:cNvSpPr/>
          <p:nvPr/>
        </p:nvSpPr>
        <p:spPr>
          <a:xfrm>
            <a:off x="7059114" y="3698655"/>
            <a:ext cx="1271471" cy="63182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9" name="Прямоугольник 8"/>
          <p:cNvSpPr/>
          <p:nvPr/>
        </p:nvSpPr>
        <p:spPr>
          <a:xfrm>
            <a:off x="4470514" y="4940306"/>
            <a:ext cx="1196975" cy="56038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10" name="Прямоугольник 9"/>
          <p:cNvSpPr/>
          <p:nvPr/>
        </p:nvSpPr>
        <p:spPr>
          <a:xfrm>
            <a:off x="4457202" y="3755805"/>
            <a:ext cx="1189038" cy="89376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11" name="Прямоугольник 10"/>
          <p:cNvSpPr/>
          <p:nvPr/>
        </p:nvSpPr>
        <p:spPr>
          <a:xfrm>
            <a:off x="1371102" y="1875411"/>
            <a:ext cx="1230313" cy="7151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mc:AlternateContent xmlns:mc="http://schemas.openxmlformats.org/markup-compatibility/2006" xmlns:a14="http://schemas.microsoft.com/office/drawing/2010/main">
        <mc:Choice Requires="a14">
          <p:sp>
            <p:nvSpPr>
              <p:cNvPr id="12" name="Прямоугольник 11"/>
              <p:cNvSpPr/>
              <p:nvPr/>
            </p:nvSpPr>
            <p:spPr>
              <a:xfrm>
                <a:off x="5646240" y="1875412"/>
                <a:ext cx="1162050" cy="79295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a:fld id="{825F15A7-03F4-43D7-82C5-3E23DA2F108C}" type="mathplaceholder">
                        <a:rPr lang="ru-RU" i="1" smtClean="0">
                          <a:latin typeface="Cambria Math"/>
                        </a:rPr>
                        <a:t>Место для формулы.</a:t>
                      </a:fld>
                    </m:oMath>
                  </m:oMathPara>
                </a14:m>
                <a:endParaRPr lang="ru-RU" dirty="0"/>
              </a:p>
            </p:txBody>
          </p:sp>
        </mc:Choice>
        <mc:Fallback xmlns="">
          <p:sp>
            <p:nvSpPr>
              <p:cNvPr id="12" name="Прямоугольник 11"/>
              <p:cNvSpPr>
                <a:spLocks noRot="1" noChangeAspect="1" noMove="1" noResize="1" noEditPoints="1" noAdjustHandles="1" noChangeArrowheads="1" noChangeShapeType="1" noTextEdit="1"/>
              </p:cNvSpPr>
              <p:nvPr/>
            </p:nvSpPr>
            <p:spPr>
              <a:xfrm>
                <a:off x="5646240" y="1875412"/>
                <a:ext cx="1162050" cy="792956"/>
              </a:xfrm>
              <a:prstGeom prst="rect">
                <a:avLst/>
              </a:prstGeom>
              <a:blipFill rotWithShape="1">
                <a:blip r:embed="rId3"/>
                <a:stretch>
                  <a:fillRect r="-5128" b="-11194"/>
                </a:stretch>
              </a:blipFill>
              <a:ln w="25400"/>
            </p:spPr>
            <p:txBody>
              <a:bodyPr/>
              <a:lstStyle/>
              <a:p>
                <a:r>
                  <a:rPr lang="ru-RU">
                    <a:noFill/>
                  </a:rPr>
                  <a:t> </a:t>
                </a:r>
              </a:p>
            </p:txBody>
          </p:sp>
        </mc:Fallback>
      </mc:AlternateContent>
      <p:sp>
        <p:nvSpPr>
          <p:cNvPr id="13" name="Прямоугольник 12"/>
          <p:cNvSpPr/>
          <p:nvPr/>
        </p:nvSpPr>
        <p:spPr>
          <a:xfrm>
            <a:off x="151902" y="3905029"/>
            <a:ext cx="1292398" cy="67627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14" name="Овал 13"/>
          <p:cNvSpPr/>
          <p:nvPr/>
        </p:nvSpPr>
        <p:spPr>
          <a:xfrm>
            <a:off x="4012702" y="5914805"/>
            <a:ext cx="1079500" cy="6921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mc:AlternateContent xmlns:mc="http://schemas.openxmlformats.org/markup-compatibility/2006" xmlns:a14="http://schemas.microsoft.com/office/drawing/2010/main">
        <mc:Choice Requires="a14">
          <p:sp>
            <p:nvSpPr>
              <p:cNvPr id="15" name="TextBox 19"/>
              <p:cNvSpPr txBox="1">
                <a:spLocks noChangeArrowheads="1"/>
              </p:cNvSpPr>
              <p:nvPr/>
            </p:nvSpPr>
            <p:spPr bwMode="auto">
              <a:xfrm>
                <a:off x="3491099" y="402964"/>
                <a:ext cx="107821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ru-RU" sz="2800" b="1" i="1" u="none" strike="noStrike" cap="none" normalizeH="0" baseline="0" dirty="0" smtClean="0">
                          <a:ln>
                            <a:noFill/>
                          </a:ln>
                          <a:solidFill>
                            <a:srgbClr val="0070C0"/>
                          </a:solidFill>
                          <a:effectLst/>
                          <a:latin typeface="Cambria Math"/>
                          <a:ea typeface="Times New Roman" pitchFamily="18" charset="0"/>
                          <a:cs typeface="Arial" pitchFamily="34" charset="0"/>
                        </a:rPr>
                        <m:t>𝒂</m:t>
                      </m:r>
                      <m:r>
                        <a:rPr kumimoji="0" lang="en-US" altLang="ru-RU" sz="2800" b="1" i="1" u="none" strike="noStrike" cap="none" normalizeH="0" baseline="0" dirty="0" smtClean="0">
                          <a:ln>
                            <a:noFill/>
                          </a:ln>
                          <a:solidFill>
                            <a:srgbClr val="0070C0"/>
                          </a:solidFill>
                          <a:effectLst/>
                          <a:latin typeface="Cambria Math"/>
                          <a:ea typeface="Times New Roman" pitchFamily="18" charset="0"/>
                          <a:cs typeface="Arial" pitchFamily="34" charset="0"/>
                        </a:rPr>
                        <m:t>≔</m:t>
                      </m:r>
                    </m:oMath>
                  </m:oMathPara>
                </a14:m>
                <a:endParaRPr kumimoji="0" lang="en-US" altLang="ru-RU"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15" name="TextBox 19"/>
              <p:cNvSpPr txBox="1">
                <a:spLocks noRot="1" noChangeAspect="1" noMove="1" noResize="1" noEditPoints="1" noAdjustHandles="1" noChangeArrowheads="1" noChangeShapeType="1" noTextEdit="1"/>
              </p:cNvSpPr>
              <p:nvPr/>
            </p:nvSpPr>
            <p:spPr bwMode="auto">
              <a:xfrm>
                <a:off x="3491099" y="402964"/>
                <a:ext cx="1078210" cy="523220"/>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16" name="Прямоугольник 22"/>
          <p:cNvSpPr>
            <a:spLocks noChangeArrowheads="1"/>
          </p:cNvSpPr>
          <p:nvPr/>
        </p:nvSpPr>
        <p:spPr bwMode="auto">
          <a:xfrm>
            <a:off x="3349127" y="2058767"/>
            <a:ext cx="24923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itchFamily="34" charset="0"/>
              <a:cs typeface="Arial" pitchFamily="34" charset="0"/>
            </a:endParaRPr>
          </a:p>
        </p:txBody>
      </p:sp>
      <p:cxnSp>
        <p:nvCxnSpPr>
          <p:cNvPr id="17" name="Прямая со стрелкой 16"/>
          <p:cNvCxnSpPr/>
          <p:nvPr/>
        </p:nvCxnSpPr>
        <p:spPr>
          <a:xfrm>
            <a:off x="4073027" y="1738092"/>
            <a:ext cx="0" cy="2746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flipH="1" flipV="1">
            <a:off x="2625227" y="2298480"/>
            <a:ext cx="614363"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31"/>
          <p:cNvSpPr txBox="1">
            <a:spLocks noChangeArrowheads="1"/>
          </p:cNvSpPr>
          <p:nvPr/>
        </p:nvSpPr>
        <p:spPr bwMode="auto">
          <a:xfrm>
            <a:off x="2777343" y="1969866"/>
            <a:ext cx="647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8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ДА</a:t>
            </a:r>
            <a:endParaRPr kumimoji="0" lang="ru-RU" altLang="ru-RU"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20" name="Прямая со стрелкой 19"/>
          <p:cNvCxnSpPr/>
          <p:nvPr/>
        </p:nvCxnSpPr>
        <p:spPr>
          <a:xfrm flipV="1">
            <a:off x="4912815" y="2301655"/>
            <a:ext cx="7334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flipH="1">
            <a:off x="1987052" y="2592167"/>
            <a:ext cx="0" cy="298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flipH="1">
            <a:off x="6219327" y="2628680"/>
            <a:ext cx="0" cy="3000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Ромб 22"/>
          <p:cNvSpPr/>
          <p:nvPr/>
        </p:nvSpPr>
        <p:spPr>
          <a:xfrm>
            <a:off x="1148852" y="2901730"/>
            <a:ext cx="1673225" cy="743294"/>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sp>
        <p:nvSpPr>
          <p:cNvPr id="24" name="Ромб 23"/>
          <p:cNvSpPr/>
          <p:nvPr/>
        </p:nvSpPr>
        <p:spPr>
          <a:xfrm>
            <a:off x="5377952" y="2947767"/>
            <a:ext cx="1673225" cy="604838"/>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cxnSp>
        <p:nvCxnSpPr>
          <p:cNvPr id="25" name="Соединительная линия уступом 24"/>
          <p:cNvCxnSpPr>
            <a:stCxn id="23" idx="1"/>
          </p:cNvCxnSpPr>
          <p:nvPr/>
        </p:nvCxnSpPr>
        <p:spPr>
          <a:xfrm rot="10800000" flipV="1">
            <a:off x="753566" y="3273376"/>
            <a:ext cx="395287" cy="63006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Соединительная линия уступом 25"/>
          <p:cNvCxnSpPr>
            <a:stCxn id="23" idx="3"/>
          </p:cNvCxnSpPr>
          <p:nvPr/>
        </p:nvCxnSpPr>
        <p:spPr>
          <a:xfrm>
            <a:off x="2822077" y="3273377"/>
            <a:ext cx="631825" cy="64435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Прямоугольник 50"/>
          <p:cNvSpPr>
            <a:spLocks noChangeArrowheads="1"/>
          </p:cNvSpPr>
          <p:nvPr/>
        </p:nvSpPr>
        <p:spPr bwMode="auto">
          <a:xfrm>
            <a:off x="5514477" y="2995392"/>
            <a:ext cx="24923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itchFamily="34" charset="0"/>
              <a:cs typeface="Arial" pitchFamily="34" charset="0"/>
            </a:endParaRPr>
          </a:p>
        </p:txBody>
      </p:sp>
      <p:sp>
        <p:nvSpPr>
          <p:cNvPr id="28" name="TextBox 59"/>
          <p:cNvSpPr txBox="1">
            <a:spLocks noChangeArrowheads="1"/>
          </p:cNvSpPr>
          <p:nvPr/>
        </p:nvSpPr>
        <p:spPr bwMode="auto">
          <a:xfrm>
            <a:off x="4912815" y="1969866"/>
            <a:ext cx="671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8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НЕТ</a:t>
            </a:r>
            <a:endParaRPr kumimoji="0" lang="ru-RU" altLang="ru-RU"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9" name="Прямоугольник 60"/>
          <p:cNvSpPr>
            <a:spLocks noChangeArrowheads="1"/>
          </p:cNvSpPr>
          <p:nvPr/>
        </p:nvSpPr>
        <p:spPr bwMode="auto">
          <a:xfrm>
            <a:off x="719396" y="2934029"/>
            <a:ext cx="510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8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ДА</a:t>
            </a:r>
            <a:endParaRPr kumimoji="0" lang="ru-RU" altLang="ru-RU"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0" name="Прямоугольник 61"/>
          <p:cNvSpPr>
            <a:spLocks noChangeArrowheads="1"/>
          </p:cNvSpPr>
          <p:nvPr/>
        </p:nvSpPr>
        <p:spPr bwMode="auto">
          <a:xfrm>
            <a:off x="2809377" y="2934029"/>
            <a:ext cx="671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8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НЕТ</a:t>
            </a:r>
            <a:endParaRPr kumimoji="0" lang="ru-RU" altLang="ru-RU"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31" name="Соединительная линия уступом 30"/>
          <p:cNvCxnSpPr/>
          <p:nvPr/>
        </p:nvCxnSpPr>
        <p:spPr>
          <a:xfrm rot="10800000" flipV="1">
            <a:off x="5050927" y="3250980"/>
            <a:ext cx="327025" cy="50482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Прямоугольник 78"/>
          <p:cNvSpPr>
            <a:spLocks noChangeArrowheads="1"/>
          </p:cNvSpPr>
          <p:nvPr/>
        </p:nvSpPr>
        <p:spPr bwMode="auto">
          <a:xfrm>
            <a:off x="4961233" y="2901730"/>
            <a:ext cx="510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8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ДА</a:t>
            </a:r>
            <a:endParaRPr kumimoji="0" lang="ru-RU" altLang="ru-RU"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33" name="Соединительная линия уступом 32"/>
          <p:cNvCxnSpPr/>
          <p:nvPr/>
        </p:nvCxnSpPr>
        <p:spPr>
          <a:xfrm>
            <a:off x="7051177" y="3250980"/>
            <a:ext cx="527050" cy="44767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Прямоугольник 83"/>
          <p:cNvSpPr>
            <a:spLocks noChangeArrowheads="1"/>
          </p:cNvSpPr>
          <p:nvPr/>
        </p:nvSpPr>
        <p:spPr bwMode="auto">
          <a:xfrm>
            <a:off x="6985296" y="2917605"/>
            <a:ext cx="671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8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НЕТ</a:t>
            </a:r>
            <a:endParaRPr kumimoji="0" lang="ru-RU" altLang="ru-RU"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35" name="Прямая со стрелкой 34"/>
          <p:cNvCxnSpPr/>
          <p:nvPr/>
        </p:nvCxnSpPr>
        <p:spPr>
          <a:xfrm flipH="1">
            <a:off x="5108904" y="4649567"/>
            <a:ext cx="0" cy="301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Соединительная линия уступом 35"/>
          <p:cNvCxnSpPr>
            <a:stCxn id="13" idx="2"/>
          </p:cNvCxnSpPr>
          <p:nvPr/>
        </p:nvCxnSpPr>
        <p:spPr>
          <a:xfrm rot="16200000" flipH="1">
            <a:off x="1565613" y="3813791"/>
            <a:ext cx="1679576" cy="321460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Соединительная линия уступом 36"/>
          <p:cNvCxnSpPr/>
          <p:nvPr/>
        </p:nvCxnSpPr>
        <p:spPr>
          <a:xfrm rot="16200000" flipH="1">
            <a:off x="2964952" y="4968655"/>
            <a:ext cx="1600200" cy="592137"/>
          </a:xfrm>
          <a:prstGeom prst="bentConnector3">
            <a:avLst>
              <a:gd name="adj1" fmla="val 9820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Соединительная линия уступом 37"/>
          <p:cNvCxnSpPr/>
          <p:nvPr/>
        </p:nvCxnSpPr>
        <p:spPr>
          <a:xfrm rot="5400000">
            <a:off x="4797438" y="5637502"/>
            <a:ext cx="514917" cy="241300"/>
          </a:xfrm>
          <a:prstGeom prst="bentConnector3">
            <a:avLst>
              <a:gd name="adj1" fmla="val 9655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Ромб 38"/>
          <p:cNvSpPr/>
          <p:nvPr/>
        </p:nvSpPr>
        <p:spPr>
          <a:xfrm>
            <a:off x="6741615" y="4649567"/>
            <a:ext cx="1673225" cy="603250"/>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ru-RU"/>
          </a:p>
        </p:txBody>
      </p:sp>
      <p:cxnSp>
        <p:nvCxnSpPr>
          <p:cNvPr id="40" name="Прямая со стрелкой 39"/>
          <p:cNvCxnSpPr/>
          <p:nvPr/>
        </p:nvCxnSpPr>
        <p:spPr>
          <a:xfrm>
            <a:off x="7578227" y="4330480"/>
            <a:ext cx="0" cy="317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Прямоугольник 139"/>
          <p:cNvSpPr>
            <a:spLocks noChangeArrowheads="1"/>
          </p:cNvSpPr>
          <p:nvPr/>
        </p:nvSpPr>
        <p:spPr bwMode="auto">
          <a:xfrm>
            <a:off x="6709865" y="4717830"/>
            <a:ext cx="2492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itchFamily="34" charset="0"/>
              <a:cs typeface="Arial" pitchFamily="34" charset="0"/>
            </a:endParaRPr>
          </a:p>
        </p:txBody>
      </p:sp>
      <p:cxnSp>
        <p:nvCxnSpPr>
          <p:cNvPr id="42" name="Соединительная линия уступом 41"/>
          <p:cNvCxnSpPr/>
          <p:nvPr/>
        </p:nvCxnSpPr>
        <p:spPr>
          <a:xfrm rot="10800000" flipV="1">
            <a:off x="5092202" y="4951192"/>
            <a:ext cx="1649413" cy="130968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Прямоугольник 142"/>
          <p:cNvSpPr>
            <a:spLocks noChangeArrowheads="1"/>
          </p:cNvSpPr>
          <p:nvPr/>
        </p:nvSpPr>
        <p:spPr bwMode="auto">
          <a:xfrm>
            <a:off x="6148083" y="4594138"/>
            <a:ext cx="5100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8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ДА</a:t>
            </a:r>
            <a:endParaRPr kumimoji="0" lang="ru-RU" altLang="ru-RU"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4" name="Соединительная линия уступом 43"/>
          <p:cNvCxnSpPr/>
          <p:nvPr/>
        </p:nvCxnSpPr>
        <p:spPr>
          <a:xfrm>
            <a:off x="8416427" y="4951192"/>
            <a:ext cx="423863" cy="404813"/>
          </a:xfrm>
          <a:prstGeom prst="bentConnector3">
            <a:avLst>
              <a:gd name="adj1" fmla="val 10040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Прямоугольник 168"/>
          <p:cNvSpPr>
            <a:spLocks noChangeArrowheads="1"/>
          </p:cNvSpPr>
          <p:nvPr/>
        </p:nvSpPr>
        <p:spPr bwMode="auto">
          <a:xfrm>
            <a:off x="8267181" y="4611467"/>
            <a:ext cx="671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800" b="1" i="0" u="none" strike="noStrike" cap="none" normalizeH="0" baseline="0" dirty="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НЕТ</a:t>
            </a:r>
            <a:endParaRPr kumimoji="0" lang="ru-RU" altLang="ru-RU"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6" name="Соединительная линия уступом 45"/>
          <p:cNvCxnSpPr/>
          <p:nvPr/>
        </p:nvCxnSpPr>
        <p:spPr>
          <a:xfrm rot="10800000" flipV="1">
            <a:off x="5033466" y="5914804"/>
            <a:ext cx="3806824" cy="503238"/>
          </a:xfrm>
          <a:prstGeom prst="bentConnector3">
            <a:avLst>
              <a:gd name="adj1" fmla="val 328"/>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182"/>
              <p:cNvSpPr txBox="1">
                <a:spLocks noChangeArrowheads="1"/>
              </p:cNvSpPr>
              <p:nvPr/>
            </p:nvSpPr>
            <p:spPr bwMode="auto">
              <a:xfrm>
                <a:off x="4223046" y="6006880"/>
                <a:ext cx="65881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ru-RU" sz="2800" b="1" i="1" u="none" strike="noStrike" cap="none" normalizeH="0" baseline="0" dirty="0" smtClean="0">
                          <a:ln>
                            <a:noFill/>
                          </a:ln>
                          <a:solidFill>
                            <a:srgbClr val="0070C0"/>
                          </a:solidFill>
                          <a:effectLst/>
                          <a:latin typeface="Cambria Math"/>
                          <a:ea typeface="Times New Roman" pitchFamily="18" charset="0"/>
                          <a:cs typeface="Arial" pitchFamily="34" charset="0"/>
                        </a:rPr>
                        <m:t>𝒙</m:t>
                      </m:r>
                    </m:oMath>
                  </m:oMathPara>
                </a14:m>
                <a:endParaRPr kumimoji="0" lang="en-US" altLang="ru-RU" sz="1800" b="0" i="0" u="none" strike="noStrike" cap="none" normalizeH="0" baseline="0" dirty="0">
                  <a:ln>
                    <a:noFill/>
                  </a:ln>
                  <a:solidFill>
                    <a:schemeClr val="tx1"/>
                  </a:solidFill>
                  <a:effectLst/>
                  <a:latin typeface="Arial" pitchFamily="34" charset="0"/>
                  <a:cs typeface="Arial" pitchFamily="34" charset="0"/>
                </a:endParaRPr>
              </a:p>
            </p:txBody>
          </p:sp>
        </mc:Choice>
        <mc:Fallback xmlns="">
          <p:sp>
            <p:nvSpPr>
              <p:cNvPr id="47" name="TextBox 182"/>
              <p:cNvSpPr txBox="1">
                <a:spLocks noRot="1" noChangeAspect="1" noMove="1" noResize="1" noEditPoints="1" noAdjustHandles="1" noChangeArrowheads="1" noChangeShapeType="1" noTextEdit="1"/>
              </p:cNvSpPr>
              <p:nvPr/>
            </p:nvSpPr>
            <p:spPr bwMode="auto">
              <a:xfrm>
                <a:off x="4223046" y="6006880"/>
                <a:ext cx="658812" cy="523220"/>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cxnSp>
        <p:nvCxnSpPr>
          <p:cNvPr id="48" name="Прямая со стрелкой 47"/>
          <p:cNvCxnSpPr/>
          <p:nvPr/>
        </p:nvCxnSpPr>
        <p:spPr>
          <a:xfrm>
            <a:off x="4065029" y="942507"/>
            <a:ext cx="0" cy="2349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3499281" y="1277746"/>
                <a:ext cx="11538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a:ea typeface="Cambria Math"/>
                        </a:rPr>
                        <m:t>∙</m:t>
                      </m:r>
                      <m:func>
                        <m:funcPr>
                          <m:ctrlPr>
                            <a:rPr lang="en-US" i="1" smtClean="0">
                              <a:latin typeface="Cambria Math" panose="02040503050406030204" pitchFamily="18" charset="0"/>
                              <a:ea typeface="Cambria Math"/>
                            </a:rPr>
                          </m:ctrlPr>
                        </m:funcPr>
                        <m:fName>
                          <m:sSub>
                            <m:sSubPr>
                              <m:ctrlPr>
                                <a:rPr lang="en-US" i="1" smtClean="0">
                                  <a:latin typeface="Cambria Math" panose="02040503050406030204" pitchFamily="18" charset="0"/>
                                  <a:ea typeface="Cambria Math"/>
                                </a:rPr>
                              </m:ctrlPr>
                            </m:sSubPr>
                            <m:e>
                              <m:r>
                                <m:rPr>
                                  <m:sty m:val="p"/>
                                </m:rPr>
                                <a:rPr lang="en-US" i="0" smtClean="0">
                                  <a:latin typeface="Cambria Math"/>
                                  <a:ea typeface="Cambria Math"/>
                                </a:rPr>
                                <m:t>log</m:t>
                              </m:r>
                            </m:e>
                            <m:sub>
                              <m:r>
                                <a:rPr lang="ru-RU" b="0" i="1" smtClean="0">
                                  <a:latin typeface="Cambria Math"/>
                                  <a:ea typeface="Cambria Math"/>
                                </a:rPr>
                                <m:t>81</m:t>
                              </m:r>
                            </m:sub>
                          </m:sSub>
                        </m:fName>
                        <m:e>
                          <m:r>
                            <a:rPr lang="ru-RU" b="0" i="1" smtClean="0">
                              <a:latin typeface="Cambria Math"/>
                              <a:ea typeface="Cambria Math"/>
                            </a:rPr>
                            <m:t>27</m:t>
                          </m:r>
                        </m:e>
                      </m:func>
                    </m:oMath>
                  </m:oMathPara>
                </a14:m>
                <a:endParaRPr lang="ru-RU" dirty="0"/>
              </a:p>
            </p:txBody>
          </p:sp>
        </mc:Choice>
        <mc:Fallback xmlns="">
          <p:sp>
            <p:nvSpPr>
              <p:cNvPr id="62" name="TextBox 61"/>
              <p:cNvSpPr txBox="1">
                <a:spLocks noRot="1" noChangeAspect="1" noMove="1" noResize="1" noEditPoints="1" noAdjustHandles="1" noChangeArrowheads="1" noChangeShapeType="1" noTextEdit="1"/>
              </p:cNvSpPr>
              <p:nvPr/>
            </p:nvSpPr>
            <p:spPr>
              <a:xfrm>
                <a:off x="3499281" y="1277746"/>
                <a:ext cx="1153842" cy="369332"/>
              </a:xfrm>
              <a:prstGeom prst="rect">
                <a:avLst/>
              </a:prstGeom>
              <a:blipFill rotWithShape="1">
                <a:blip r:embed="rId6"/>
                <a:stretch>
                  <a:fillRect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664559" y="2116989"/>
                <a:ext cx="7312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a:ea typeface="Cambria Math"/>
                        </a:rPr>
                        <m:t>&gt;</m:t>
                      </m:r>
                      <m:r>
                        <a:rPr lang="ru-RU" b="0" i="1" smtClean="0">
                          <a:latin typeface="Cambria Math"/>
                          <a:ea typeface="Cambria Math"/>
                        </a:rPr>
                        <m:t>20</m:t>
                      </m:r>
                    </m:oMath>
                  </m:oMathPara>
                </a14:m>
                <a:endParaRPr lang="ru-RU" dirty="0"/>
              </a:p>
            </p:txBody>
          </p:sp>
        </mc:Choice>
        <mc:Fallback xmlns="">
          <p:sp>
            <p:nvSpPr>
              <p:cNvPr id="63" name="TextBox 62"/>
              <p:cNvSpPr txBox="1">
                <a:spLocks noRot="1" noChangeAspect="1" noMove="1" noResize="1" noEditPoints="1" noAdjustHandles="1" noChangeArrowheads="1" noChangeShapeType="1" noTextEdit="1"/>
              </p:cNvSpPr>
              <p:nvPr/>
            </p:nvSpPr>
            <p:spPr>
              <a:xfrm>
                <a:off x="3664559" y="2116989"/>
                <a:ext cx="731290" cy="369332"/>
              </a:xfrm>
              <a:prstGeom prst="rect">
                <a:avLst/>
              </a:prstGeom>
              <a:blipFill rotWithShape="1">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438374" y="1923808"/>
                <a:ext cx="1011815"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a:ea typeface="Cambria Math"/>
                        </a:rPr>
                        <m:t>∙</m:t>
                      </m:r>
                      <m:r>
                        <a:rPr lang="ru-RU" b="0" i="1" smtClean="0">
                          <a:latin typeface="Cambria Math"/>
                          <a:ea typeface="Cambria Math"/>
                        </a:rPr>
                        <m:t> </m:t>
                      </m:r>
                      <m:f>
                        <m:fPr>
                          <m:ctrlPr>
                            <a:rPr lang="ru-RU" b="0" i="1" smtClean="0">
                              <a:latin typeface="Cambria Math" panose="02040503050406030204" pitchFamily="18" charset="0"/>
                              <a:ea typeface="Cambria Math"/>
                            </a:rPr>
                          </m:ctrlPr>
                        </m:fPr>
                        <m:num>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ln</m:t>
                              </m:r>
                            </m:fName>
                            <m:e>
                              <m:r>
                                <a:rPr lang="en-US" b="0" i="1" smtClean="0">
                                  <a:latin typeface="Cambria Math"/>
                                  <a:ea typeface="Cambria Math"/>
                                </a:rPr>
                                <m:t>5</m:t>
                              </m:r>
                            </m:e>
                          </m:func>
                        </m:num>
                        <m:den>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ln</m:t>
                              </m:r>
                            </m:fName>
                            <m:e>
                              <m:r>
                                <a:rPr lang="en-US" b="0" i="1" smtClean="0">
                                  <a:latin typeface="Cambria Math"/>
                                  <a:ea typeface="Cambria Math"/>
                                </a:rPr>
                                <m:t>125</m:t>
                              </m:r>
                            </m:e>
                          </m:func>
                        </m:den>
                      </m:f>
                    </m:oMath>
                  </m:oMathPara>
                </a14:m>
                <a:endParaRPr lang="ru-RU" dirty="0"/>
              </a:p>
            </p:txBody>
          </p:sp>
        </mc:Choice>
        <mc:Fallback xmlns="">
          <p:sp>
            <p:nvSpPr>
              <p:cNvPr id="64" name="TextBox 63"/>
              <p:cNvSpPr txBox="1">
                <a:spLocks noRot="1" noChangeAspect="1" noMove="1" noResize="1" noEditPoints="1" noAdjustHandles="1" noChangeArrowheads="1" noChangeShapeType="1" noTextEdit="1"/>
              </p:cNvSpPr>
              <p:nvPr/>
            </p:nvSpPr>
            <p:spPr>
              <a:xfrm>
                <a:off x="1438374" y="1923808"/>
                <a:ext cx="1011815" cy="618374"/>
              </a:xfrm>
              <a:prstGeom prst="rect">
                <a:avLst/>
              </a:prstGeom>
              <a:blipFill rotWithShape="1">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5729816" y="1969866"/>
                <a:ext cx="969496" cy="6669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 </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a:rPr>
                                    <m:t>log</m:t>
                                  </m:r>
                                </m:e>
                                <m:sub>
                                  <m:r>
                                    <a:rPr lang="en-US" b="0" i="1" smtClean="0">
                                      <a:latin typeface="Cambria Math"/>
                                    </a:rPr>
                                    <m:t>3</m:t>
                                  </m:r>
                                </m:sub>
                              </m:sSub>
                            </m:fName>
                            <m:e>
                              <m:r>
                                <a:rPr lang="en-US" b="0" i="1" smtClean="0">
                                  <a:latin typeface="Cambria Math"/>
                                </a:rPr>
                                <m:t>4</m:t>
                              </m:r>
                            </m:e>
                          </m:func>
                        </m:num>
                        <m:den>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a:rPr>
                                    <m:t>log</m:t>
                                  </m:r>
                                </m:e>
                                <m:sub>
                                  <m:r>
                                    <a:rPr lang="en-US" b="0" i="1" smtClean="0">
                                      <a:latin typeface="Cambria Math"/>
                                    </a:rPr>
                                    <m:t>3</m:t>
                                  </m:r>
                                </m:sub>
                              </m:sSub>
                            </m:fName>
                            <m:e>
                              <m:r>
                                <a:rPr lang="en-US" b="0" i="1" smtClean="0">
                                  <a:latin typeface="Cambria Math"/>
                                </a:rPr>
                                <m:t>2</m:t>
                              </m:r>
                            </m:e>
                          </m:func>
                        </m:den>
                      </m:f>
                    </m:oMath>
                  </m:oMathPara>
                </a14:m>
                <a:endParaRPr lang="ru-RU" dirty="0"/>
              </a:p>
            </p:txBody>
          </p:sp>
        </mc:Choice>
        <mc:Fallback xmlns="">
          <p:sp>
            <p:nvSpPr>
              <p:cNvPr id="65" name="TextBox 64"/>
              <p:cNvSpPr txBox="1">
                <a:spLocks noRot="1" noChangeAspect="1" noMove="1" noResize="1" noEditPoints="1" noAdjustHandles="1" noChangeArrowheads="1" noChangeShapeType="1" noTextEdit="1"/>
              </p:cNvSpPr>
              <p:nvPr/>
            </p:nvSpPr>
            <p:spPr>
              <a:xfrm>
                <a:off x="5729816" y="1969866"/>
                <a:ext cx="969496" cy="666914"/>
              </a:xfrm>
              <a:prstGeom prst="rect">
                <a:avLst/>
              </a:prstGeom>
              <a:blipFill rotWithShape="1">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1321419" y="3083776"/>
                <a:ext cx="12489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a:ea typeface="Cambria Math"/>
                        </a:rPr>
                        <m:t>≤</m:t>
                      </m:r>
                      <m:r>
                        <a:rPr lang="en-US" b="0" i="1" smtClean="0">
                          <a:latin typeface="Cambria Math"/>
                          <a:ea typeface="Cambria Math"/>
                        </a:rPr>
                        <m:t>15∙</m:t>
                      </m:r>
                      <m:sSup>
                        <m:sSupPr>
                          <m:ctrlPr>
                            <a:rPr lang="en-US" b="0" i="1" smtClean="0">
                              <a:latin typeface="Cambria Math" panose="02040503050406030204" pitchFamily="18" charset="0"/>
                              <a:ea typeface="Cambria Math"/>
                            </a:rPr>
                          </m:ctrlPr>
                        </m:sSupPr>
                        <m:e>
                          <m:r>
                            <a:rPr lang="en-US" b="0" i="1" smtClean="0">
                              <a:latin typeface="Cambria Math"/>
                              <a:ea typeface="Cambria Math"/>
                            </a:rPr>
                            <m:t>2</m:t>
                          </m:r>
                        </m:e>
                        <m:sup>
                          <m:r>
                            <a:rPr lang="en-US" b="0" i="1" smtClean="0">
                              <a:latin typeface="Cambria Math"/>
                              <a:ea typeface="Cambria Math"/>
                            </a:rPr>
                            <m:t>−1</m:t>
                          </m:r>
                        </m:sup>
                      </m:sSup>
                    </m:oMath>
                  </m:oMathPara>
                </a14:m>
                <a:endParaRPr lang="ru-RU" dirty="0"/>
              </a:p>
            </p:txBody>
          </p:sp>
        </mc:Choice>
        <mc:Fallback xmlns="">
          <p:sp>
            <p:nvSpPr>
              <p:cNvPr id="66" name="TextBox 65"/>
              <p:cNvSpPr txBox="1">
                <a:spLocks noRot="1" noChangeAspect="1" noMove="1" noResize="1" noEditPoints="1" noAdjustHandles="1" noChangeArrowheads="1" noChangeShapeType="1" noTextEdit="1"/>
              </p:cNvSpPr>
              <p:nvPr/>
            </p:nvSpPr>
            <p:spPr>
              <a:xfrm>
                <a:off x="1321419" y="3083776"/>
                <a:ext cx="1248996" cy="369332"/>
              </a:xfrm>
              <a:prstGeom prst="rect">
                <a:avLst/>
              </a:prstGeom>
              <a:blipFill rotWithShape="1">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02957" y="3960781"/>
                <a:ext cx="890115" cy="564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 </m:t>
                      </m:r>
                      <m:func>
                        <m:funcPr>
                          <m:ctrlPr>
                            <a:rPr lang="en-US" b="0" i="1" smtClean="0">
                              <a:latin typeface="Cambria Math" panose="02040503050406030204" pitchFamily="18" charset="0"/>
                            </a:rPr>
                          </m:ctrlPr>
                        </m:funcPr>
                        <m:fName>
                          <m:r>
                            <m:rPr>
                              <m:sty m:val="p"/>
                            </m:rPr>
                            <a:rPr lang="en-US" b="0" i="0" smtClean="0">
                              <a:latin typeface="Cambria Math"/>
                            </a:rPr>
                            <m:t>cos</m:t>
                          </m:r>
                        </m:fName>
                        <m:e>
                          <m:f>
                            <m:fPr>
                              <m:ctrlPr>
                                <a:rPr lang="en-US" b="0" i="1" smtClean="0">
                                  <a:latin typeface="Cambria Math" panose="02040503050406030204" pitchFamily="18" charset="0"/>
                                </a:rPr>
                              </m:ctrlPr>
                            </m:fPr>
                            <m:num>
                              <m:r>
                                <a:rPr lang="en-US" b="0" i="1" smtClean="0">
                                  <a:latin typeface="Cambria Math"/>
                                  <a:ea typeface="Cambria Math"/>
                                </a:rPr>
                                <m:t>𝜋</m:t>
                              </m:r>
                            </m:num>
                            <m:den>
                              <m:r>
                                <a:rPr lang="en-US" b="0" i="1" smtClean="0">
                                  <a:latin typeface="Cambria Math"/>
                                </a:rPr>
                                <m:t>3</m:t>
                              </m:r>
                            </m:den>
                          </m:f>
                        </m:e>
                      </m:func>
                    </m:oMath>
                  </m:oMathPara>
                </a14:m>
                <a:endParaRPr lang="ru-RU" dirty="0"/>
              </a:p>
            </p:txBody>
          </p:sp>
        </mc:Choice>
        <mc:Fallback xmlns="">
          <p:sp>
            <p:nvSpPr>
              <p:cNvPr id="69" name="TextBox 68"/>
              <p:cNvSpPr txBox="1">
                <a:spLocks noRot="1" noChangeAspect="1" noMove="1" noResize="1" noEditPoints="1" noAdjustHandles="1" noChangeArrowheads="1" noChangeShapeType="1" noTextEdit="1"/>
              </p:cNvSpPr>
              <p:nvPr/>
            </p:nvSpPr>
            <p:spPr>
              <a:xfrm>
                <a:off x="302957" y="3960781"/>
                <a:ext cx="890115" cy="564770"/>
              </a:xfrm>
              <a:prstGeom prst="rect">
                <a:avLst/>
              </a:prstGeom>
              <a:blipFill rotWithShape="1">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2668435" y="3986270"/>
                <a:ext cx="958789" cy="4075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a:ea typeface="Cambria Math"/>
                        </a:rPr>
                        <m:t>∙</m:t>
                      </m:r>
                      <m:rad>
                        <m:radPr>
                          <m:ctrlPr>
                            <a:rPr lang="en-US" b="0" i="1" smtClean="0">
                              <a:latin typeface="Cambria Math" panose="02040503050406030204" pitchFamily="18" charset="0"/>
                              <a:ea typeface="Cambria Math"/>
                            </a:rPr>
                          </m:ctrlPr>
                        </m:radPr>
                        <m:deg>
                          <m:r>
                            <m:rPr>
                              <m:brk m:alnAt="7"/>
                            </m:rPr>
                            <a:rPr lang="en-US" b="0" i="1" smtClean="0">
                              <a:latin typeface="Cambria Math"/>
                              <a:ea typeface="Cambria Math"/>
                            </a:rPr>
                            <m:t>4</m:t>
                          </m:r>
                        </m:deg>
                        <m:e>
                          <m:r>
                            <a:rPr lang="en-US" b="0" i="1" smtClean="0">
                              <a:latin typeface="Cambria Math"/>
                              <a:ea typeface="Cambria Math"/>
                            </a:rPr>
                            <m:t>625 </m:t>
                          </m:r>
                        </m:e>
                      </m:rad>
                    </m:oMath>
                  </m:oMathPara>
                </a14:m>
                <a:endParaRPr lang="ru-RU" dirty="0"/>
              </a:p>
            </p:txBody>
          </p:sp>
        </mc:Choice>
        <mc:Fallback xmlns="">
          <p:sp>
            <p:nvSpPr>
              <p:cNvPr id="70" name="TextBox 69"/>
              <p:cNvSpPr txBox="1">
                <a:spLocks noRot="1" noChangeAspect="1" noMove="1" noResize="1" noEditPoints="1" noAdjustHandles="1" noChangeArrowheads="1" noChangeShapeType="1" noTextEdit="1"/>
              </p:cNvSpPr>
              <p:nvPr/>
            </p:nvSpPr>
            <p:spPr>
              <a:xfrm>
                <a:off x="2668435" y="3986270"/>
                <a:ext cx="958789" cy="407547"/>
              </a:xfrm>
              <a:prstGeom prst="rect">
                <a:avLst/>
              </a:prstGeom>
              <a:blipFill rotWithShape="1">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5840317" y="3068244"/>
                <a:ext cx="6030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a:ea typeface="Cambria Math"/>
                        </a:rPr>
                        <m:t>≥</m:t>
                      </m:r>
                      <m:r>
                        <a:rPr lang="en-US" b="0" i="1" smtClean="0">
                          <a:latin typeface="Cambria Math"/>
                          <a:ea typeface="Cambria Math"/>
                        </a:rPr>
                        <m:t>8</m:t>
                      </m:r>
                    </m:oMath>
                  </m:oMathPara>
                </a14:m>
                <a:endParaRPr lang="ru-RU" dirty="0"/>
              </a:p>
            </p:txBody>
          </p:sp>
        </mc:Choice>
        <mc:Fallback xmlns="">
          <p:sp>
            <p:nvSpPr>
              <p:cNvPr id="71" name="TextBox 70"/>
              <p:cNvSpPr txBox="1">
                <a:spLocks noRot="1" noChangeAspect="1" noMove="1" noResize="1" noEditPoints="1" noAdjustHandles="1" noChangeArrowheads="1" noChangeShapeType="1" noTextEdit="1"/>
              </p:cNvSpPr>
              <p:nvPr/>
            </p:nvSpPr>
            <p:spPr>
              <a:xfrm>
                <a:off x="5840317" y="3068244"/>
                <a:ext cx="603050" cy="369332"/>
              </a:xfrm>
              <a:prstGeom prst="rect">
                <a:avLst/>
              </a:prstGeom>
              <a:blipFill rotWithShape="1">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4566532" y="3755805"/>
                <a:ext cx="968790" cy="8672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a:ea typeface="Cambria Math"/>
                        </a:rPr>
                        <m:t>∙</m:t>
                      </m:r>
                      <m:sSup>
                        <m:sSupPr>
                          <m:ctrlPr>
                            <a:rPr lang="ru-RU" i="1" smtClean="0">
                              <a:latin typeface="Cambria Math" panose="02040503050406030204" pitchFamily="18" charset="0"/>
                              <a:ea typeface="Cambria Math"/>
                            </a:rPr>
                          </m:ctrlPr>
                        </m:sSupPr>
                        <m:e>
                          <m:d>
                            <m:dPr>
                              <m:ctrlPr>
                                <a:rPr lang="ru-RU" i="1" smtClean="0">
                                  <a:latin typeface="Cambria Math" panose="02040503050406030204" pitchFamily="18" charset="0"/>
                                  <a:ea typeface="Cambria Math"/>
                                </a:rPr>
                              </m:ctrlPr>
                            </m:dPr>
                            <m:e>
                              <m:f>
                                <m:fPr>
                                  <m:ctrlPr>
                                    <a:rPr lang="ru-RU" i="1" smtClean="0">
                                      <a:latin typeface="Cambria Math" panose="02040503050406030204" pitchFamily="18" charset="0"/>
                                      <a:ea typeface="Cambria Math"/>
                                    </a:rPr>
                                  </m:ctrlPr>
                                </m:fPr>
                                <m:num>
                                  <m:r>
                                    <a:rPr lang="en-US" b="0" i="1" smtClean="0">
                                      <a:latin typeface="Cambria Math"/>
                                      <a:ea typeface="Cambria Math"/>
                                    </a:rPr>
                                    <m:t>1</m:t>
                                  </m:r>
                                </m:num>
                                <m:den>
                                  <m:r>
                                    <a:rPr lang="en-US" b="0" i="1" smtClean="0">
                                      <a:latin typeface="Cambria Math"/>
                                      <a:ea typeface="Cambria Math"/>
                                    </a:rPr>
                                    <m:t>8</m:t>
                                  </m:r>
                                </m:den>
                              </m:f>
                            </m:e>
                          </m:d>
                        </m:e>
                        <m:sup>
                          <m:r>
                            <a:rPr lang="en-US" b="0" i="1" smtClean="0">
                              <a:latin typeface="Cambria Math"/>
                              <a:ea typeface="Cambria Math"/>
                            </a:rPr>
                            <m:t>−</m:t>
                          </m:r>
                          <m:f>
                            <m:fPr>
                              <m:ctrlPr>
                                <a:rPr lang="en-US" b="0" i="1" smtClean="0">
                                  <a:latin typeface="Cambria Math" panose="02040503050406030204" pitchFamily="18" charset="0"/>
                                  <a:ea typeface="Cambria Math"/>
                                </a:rPr>
                              </m:ctrlPr>
                            </m:fPr>
                            <m:num>
                              <m:r>
                                <a:rPr lang="en-US" b="0" i="1" smtClean="0">
                                  <a:latin typeface="Cambria Math"/>
                                  <a:ea typeface="Cambria Math"/>
                                </a:rPr>
                                <m:t>1</m:t>
                              </m:r>
                            </m:num>
                            <m:den>
                              <m:r>
                                <a:rPr lang="en-US" b="0" i="1" smtClean="0">
                                  <a:latin typeface="Cambria Math"/>
                                  <a:ea typeface="Cambria Math"/>
                                </a:rPr>
                                <m:t>3</m:t>
                              </m:r>
                            </m:den>
                          </m:f>
                        </m:sup>
                      </m:sSup>
                    </m:oMath>
                  </m:oMathPara>
                </a14:m>
                <a:endParaRPr lang="ru-RU" dirty="0"/>
              </a:p>
            </p:txBody>
          </p:sp>
        </mc:Choice>
        <mc:Fallback xmlns="">
          <p:sp>
            <p:nvSpPr>
              <p:cNvPr id="72" name="TextBox 71"/>
              <p:cNvSpPr txBox="1">
                <a:spLocks noRot="1" noChangeAspect="1" noMove="1" noResize="1" noEditPoints="1" noAdjustHandles="1" noChangeArrowheads="1" noChangeShapeType="1" noTextEdit="1"/>
              </p:cNvSpPr>
              <p:nvPr/>
            </p:nvSpPr>
            <p:spPr>
              <a:xfrm>
                <a:off x="4566532" y="3755805"/>
                <a:ext cx="968790" cy="867225"/>
              </a:xfrm>
              <a:prstGeom prst="rect">
                <a:avLst/>
              </a:prstGeom>
              <a:blipFill rotWithShape="1">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4496554" y="4929996"/>
                <a:ext cx="929357" cy="562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 </m:t>
                      </m:r>
                      <m:r>
                        <a:rPr lang="en-US" b="0" i="1" smtClean="0">
                          <a:latin typeface="Cambria Math"/>
                        </a:rPr>
                        <m:t>𝑡𝑔</m:t>
                      </m:r>
                      <m:r>
                        <a:rPr lang="en-US" b="0" i="1" smtClean="0">
                          <a:latin typeface="Cambria Math"/>
                        </a:rPr>
                        <m:t> </m:t>
                      </m:r>
                      <m:f>
                        <m:fPr>
                          <m:ctrlPr>
                            <a:rPr lang="en-US" b="0" i="1" smtClean="0">
                              <a:latin typeface="Cambria Math" panose="02040503050406030204" pitchFamily="18" charset="0"/>
                            </a:rPr>
                          </m:ctrlPr>
                        </m:fPr>
                        <m:num>
                          <m:r>
                            <a:rPr lang="en-US" b="0" i="1" smtClean="0">
                              <a:latin typeface="Cambria Math"/>
                              <a:ea typeface="Cambria Math"/>
                            </a:rPr>
                            <m:t>𝜋</m:t>
                          </m:r>
                        </m:num>
                        <m:den>
                          <m:r>
                            <a:rPr lang="en-US" b="0" i="1" smtClean="0">
                              <a:latin typeface="Cambria Math"/>
                            </a:rPr>
                            <m:t>4</m:t>
                          </m:r>
                        </m:den>
                      </m:f>
                    </m:oMath>
                  </m:oMathPara>
                </a14:m>
                <a:endParaRPr lang="ru-RU" dirty="0"/>
              </a:p>
            </p:txBody>
          </p:sp>
        </mc:Choice>
        <mc:Fallback xmlns="">
          <p:sp>
            <p:nvSpPr>
              <p:cNvPr id="75" name="TextBox 74"/>
              <p:cNvSpPr txBox="1">
                <a:spLocks noRot="1" noChangeAspect="1" noMove="1" noResize="1" noEditPoints="1" noAdjustHandles="1" noChangeArrowheads="1" noChangeShapeType="1" noTextEdit="1"/>
              </p:cNvSpPr>
              <p:nvPr/>
            </p:nvSpPr>
            <p:spPr>
              <a:xfrm>
                <a:off x="4496554" y="4929996"/>
                <a:ext cx="929357" cy="562975"/>
              </a:xfrm>
              <a:prstGeom prst="rect">
                <a:avLst/>
              </a:prstGeom>
              <a:blipFill rotWithShape="1">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7070379" y="3732182"/>
                <a:ext cx="920573" cy="564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m:t>
                      </m:r>
                      <m:func>
                        <m:funcPr>
                          <m:ctrlPr>
                            <a:rPr lang="en-US" b="0" i="1" smtClean="0">
                              <a:latin typeface="Cambria Math" panose="02040503050406030204" pitchFamily="18" charset="0"/>
                            </a:rPr>
                          </m:ctrlPr>
                        </m:funcPr>
                        <m:fName>
                          <m:r>
                            <m:rPr>
                              <m:sty m:val="p"/>
                            </m:rPr>
                            <a:rPr lang="en-US" b="0" i="0" smtClean="0">
                              <a:latin typeface="Cambria Math"/>
                            </a:rPr>
                            <m:t>sin</m:t>
                          </m:r>
                        </m:fName>
                        <m:e>
                          <m:f>
                            <m:fPr>
                              <m:ctrlPr>
                                <a:rPr lang="en-US" b="0" i="1" smtClean="0">
                                  <a:latin typeface="Cambria Math" panose="02040503050406030204" pitchFamily="18" charset="0"/>
                                </a:rPr>
                              </m:ctrlPr>
                            </m:fPr>
                            <m:num>
                              <m:r>
                                <a:rPr lang="en-US" b="0" i="1" smtClean="0">
                                  <a:latin typeface="Cambria Math"/>
                                  <a:ea typeface="Cambria Math"/>
                                </a:rPr>
                                <m:t>𝜋</m:t>
                              </m:r>
                            </m:num>
                            <m:den>
                              <m:r>
                                <a:rPr lang="en-US" b="0" i="1" smtClean="0">
                                  <a:latin typeface="Cambria Math"/>
                                </a:rPr>
                                <m:t>6</m:t>
                              </m:r>
                            </m:den>
                          </m:f>
                        </m:e>
                      </m:func>
                    </m:oMath>
                  </m:oMathPara>
                </a14:m>
                <a:endParaRPr lang="ru-RU" dirty="0"/>
              </a:p>
            </p:txBody>
          </p:sp>
        </mc:Choice>
        <mc:Fallback xmlns="">
          <p:sp>
            <p:nvSpPr>
              <p:cNvPr id="76" name="TextBox 75"/>
              <p:cNvSpPr txBox="1">
                <a:spLocks noRot="1" noChangeAspect="1" noMove="1" noResize="1" noEditPoints="1" noAdjustHandles="1" noChangeArrowheads="1" noChangeShapeType="1" noTextEdit="1"/>
              </p:cNvSpPr>
              <p:nvPr/>
            </p:nvSpPr>
            <p:spPr>
              <a:xfrm>
                <a:off x="7070379" y="3732182"/>
                <a:ext cx="920573" cy="564770"/>
              </a:xfrm>
              <a:prstGeom prst="rect">
                <a:avLst/>
              </a:prstGeom>
              <a:blipFill rotWithShape="1">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7276702" y="4767378"/>
                <a:ext cx="6030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a:ea typeface="Cambria Math"/>
                        </a:rPr>
                        <m:t>≤</m:t>
                      </m:r>
                      <m:r>
                        <a:rPr lang="en-US" b="0" i="1" smtClean="0">
                          <a:latin typeface="Cambria Math"/>
                          <a:ea typeface="Cambria Math"/>
                        </a:rPr>
                        <m:t>6</m:t>
                      </m:r>
                    </m:oMath>
                  </m:oMathPara>
                </a14:m>
                <a:endParaRPr lang="ru-RU" dirty="0"/>
              </a:p>
            </p:txBody>
          </p:sp>
        </mc:Choice>
        <mc:Fallback xmlns="">
          <p:sp>
            <p:nvSpPr>
              <p:cNvPr id="77" name="TextBox 76"/>
              <p:cNvSpPr txBox="1">
                <a:spLocks noRot="1" noChangeAspect="1" noMove="1" noResize="1" noEditPoints="1" noAdjustHandles="1" noChangeArrowheads="1" noChangeShapeType="1" noTextEdit="1"/>
              </p:cNvSpPr>
              <p:nvPr/>
            </p:nvSpPr>
            <p:spPr>
              <a:xfrm>
                <a:off x="7276702" y="4767378"/>
                <a:ext cx="603050" cy="369332"/>
              </a:xfrm>
              <a:prstGeom prst="rect">
                <a:avLst/>
              </a:prstGeom>
              <a:blipFill rotWithShape="1">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8075370" y="5359397"/>
                <a:ext cx="966098" cy="4932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16</m:t>
                              </m:r>
                            </m:e>
                          </m:d>
                        </m:e>
                        <m:sup>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4</m:t>
                              </m:r>
                            </m:den>
                          </m:f>
                        </m:sup>
                      </m:sSup>
                    </m:oMath>
                  </m:oMathPara>
                </a14:m>
                <a:endParaRPr lang="ru-RU" dirty="0"/>
              </a:p>
            </p:txBody>
          </p:sp>
        </mc:Choice>
        <mc:Fallback xmlns="">
          <p:sp>
            <p:nvSpPr>
              <p:cNvPr id="78" name="TextBox 77"/>
              <p:cNvSpPr txBox="1">
                <a:spLocks noRot="1" noChangeAspect="1" noMove="1" noResize="1" noEditPoints="1" noAdjustHandles="1" noChangeArrowheads="1" noChangeShapeType="1" noTextEdit="1"/>
              </p:cNvSpPr>
              <p:nvPr/>
            </p:nvSpPr>
            <p:spPr>
              <a:xfrm>
                <a:off x="8075370" y="5359397"/>
                <a:ext cx="966098" cy="493277"/>
              </a:xfrm>
              <a:prstGeom prst="rect">
                <a:avLst/>
              </a:prstGeom>
              <a:blipFill rotWithShape="1">
                <a:blip r:embed="rId18"/>
                <a:stretch>
                  <a:fillRect/>
                </a:stretch>
              </a:blipFill>
            </p:spPr>
            <p:txBody>
              <a:bodyPr/>
              <a:lstStyle/>
              <a:p>
                <a:r>
                  <a:rPr lang="ru-RU">
                    <a:noFill/>
                  </a:rPr>
                  <a:t> </a:t>
                </a:r>
              </a:p>
            </p:txBody>
          </p:sp>
        </mc:Fallback>
      </mc:AlternateContent>
      <p:pic>
        <p:nvPicPr>
          <p:cNvPr id="67" name="Рисунок 66"/>
          <p:cNvPicPr/>
          <p:nvPr/>
        </p:nvPicPr>
        <p:blipFill>
          <a:blip r:embed="rId19">
            <a:extLst>
              <a:ext uri="{28A0092B-C50C-407E-A947-70E740481C1C}">
                <a14:useLocalDpi xmlns:a14="http://schemas.microsoft.com/office/drawing/2010/main" val="0"/>
              </a:ext>
            </a:extLst>
          </a:blip>
          <a:srcRect/>
          <a:stretch>
            <a:fillRect/>
          </a:stretch>
        </p:blipFill>
        <p:spPr bwMode="auto">
          <a:xfrm>
            <a:off x="157212" y="122446"/>
            <a:ext cx="1587994" cy="1084256"/>
          </a:xfrm>
          <a:prstGeom prst="rect">
            <a:avLst/>
          </a:prstGeom>
          <a:noFill/>
          <a:ln>
            <a:noFill/>
          </a:ln>
        </p:spPr>
      </p:pic>
    </p:spTree>
    <p:extLst>
      <p:ext uri="{BB962C8B-B14F-4D97-AF65-F5344CB8AC3E}">
        <p14:creationId xmlns:p14="http://schemas.microsoft.com/office/powerpoint/2010/main" val="3407718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p:cNvSpPr txBox="1"/>
          <p:nvPr/>
        </p:nvSpPr>
        <p:spPr>
          <a:xfrm>
            <a:off x="2627784" y="3429000"/>
            <a:ext cx="406936" cy="369332"/>
          </a:xfrm>
          <a:prstGeom prst="rect">
            <a:avLst/>
          </a:prstGeom>
          <a:solidFill>
            <a:schemeClr val="bg1"/>
          </a:solidFill>
        </p:spPr>
        <p:txBody>
          <a:bodyPr wrap="square" rtlCol="0">
            <a:spAutoFit/>
          </a:bodyPr>
          <a:lstStyle/>
          <a:p>
            <a:r>
              <a:rPr lang="ru-RU">
                <a:solidFill>
                  <a:schemeClr val="bg1"/>
                </a:solidFill>
              </a:rPr>
              <a:t>3</a:t>
            </a:r>
            <a:endParaRPr lang="ru-RU" dirty="0">
              <a:solidFill>
                <a:schemeClr val="bg1"/>
              </a:solidFill>
            </a:endParaRPr>
          </a:p>
        </p:txBody>
      </p:sp>
      <p:grpSp>
        <p:nvGrpSpPr>
          <p:cNvPr id="94" name="Группа 93"/>
          <p:cNvGrpSpPr/>
          <p:nvPr/>
        </p:nvGrpSpPr>
        <p:grpSpPr>
          <a:xfrm>
            <a:off x="530979" y="382002"/>
            <a:ext cx="1860113" cy="6289993"/>
            <a:chOff x="551647" y="188640"/>
            <a:chExt cx="1653715" cy="6646646"/>
          </a:xfrm>
        </p:grpSpPr>
        <p:grpSp>
          <p:nvGrpSpPr>
            <p:cNvPr id="89" name="Группа 88"/>
            <p:cNvGrpSpPr/>
            <p:nvPr/>
          </p:nvGrpSpPr>
          <p:grpSpPr>
            <a:xfrm>
              <a:off x="551647" y="188640"/>
              <a:ext cx="1653714" cy="5441078"/>
              <a:chOff x="551484" y="286382"/>
              <a:chExt cx="1620180" cy="5691132"/>
            </a:xfrm>
          </p:grpSpPr>
          <p:sp>
            <p:nvSpPr>
              <p:cNvPr id="22" name="Прямоугольник 21"/>
              <p:cNvSpPr/>
              <p:nvPr/>
            </p:nvSpPr>
            <p:spPr>
              <a:xfrm>
                <a:off x="587488" y="5185426"/>
                <a:ext cx="1584176" cy="79208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tx1"/>
                      </a:solidFill>
                    </a:ln>
                    <a:solidFill>
                      <a:schemeClr val="tx1"/>
                    </a:solidFill>
                  </a:rPr>
                  <a:t>х 3/111</a:t>
                </a:r>
              </a:p>
            </p:txBody>
          </p:sp>
          <p:sp>
            <p:nvSpPr>
              <p:cNvPr id="23" name="Прямоугольник 22"/>
              <p:cNvSpPr/>
              <p:nvPr/>
            </p:nvSpPr>
            <p:spPr>
              <a:xfrm>
                <a:off x="578916" y="3945056"/>
                <a:ext cx="1584176" cy="79208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tx1"/>
                      </a:solidFill>
                    </a:ln>
                    <a:solidFill>
                      <a:schemeClr val="tx1"/>
                    </a:solidFill>
                  </a:rPr>
                  <a:t>-    625</a:t>
                </a:r>
              </a:p>
            </p:txBody>
          </p:sp>
          <p:sp>
            <p:nvSpPr>
              <p:cNvPr id="24" name="Прямоугольник 23"/>
              <p:cNvSpPr/>
              <p:nvPr/>
            </p:nvSpPr>
            <p:spPr>
              <a:xfrm>
                <a:off x="560024" y="2704686"/>
                <a:ext cx="1584176" cy="79208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tx1"/>
                      </a:solidFill>
                    </a:ln>
                    <a:solidFill>
                      <a:schemeClr val="tx1"/>
                    </a:solidFill>
                  </a:rPr>
                  <a:t>:   1/3</a:t>
                </a:r>
              </a:p>
            </p:txBody>
          </p:sp>
          <p:grpSp>
            <p:nvGrpSpPr>
              <p:cNvPr id="77" name="Группа 76"/>
              <p:cNvGrpSpPr/>
              <p:nvPr/>
            </p:nvGrpSpPr>
            <p:grpSpPr>
              <a:xfrm>
                <a:off x="551484" y="286382"/>
                <a:ext cx="1592716" cy="1960450"/>
                <a:chOff x="1494580" y="269072"/>
                <a:chExt cx="1592716" cy="1960450"/>
              </a:xfrm>
            </p:grpSpPr>
            <p:cxnSp>
              <p:nvCxnSpPr>
                <p:cNvPr id="6" name="Прямая со стрелкой 5"/>
                <p:cNvCxnSpPr/>
                <p:nvPr/>
              </p:nvCxnSpPr>
              <p:spPr>
                <a:xfrm>
                  <a:off x="2267776" y="989152"/>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5" name="Группа 74"/>
                <p:cNvGrpSpPr/>
                <p:nvPr/>
              </p:nvGrpSpPr>
              <p:grpSpPr>
                <a:xfrm>
                  <a:off x="1503120" y="269072"/>
                  <a:ext cx="1584176" cy="720080"/>
                  <a:chOff x="1475656" y="620688"/>
                  <a:chExt cx="1584176" cy="720080"/>
                </a:xfrm>
              </p:grpSpPr>
              <p:sp>
                <p:nvSpPr>
                  <p:cNvPr id="4" name="Скругленный прямоугольник 3"/>
                  <p:cNvSpPr/>
                  <p:nvPr/>
                </p:nvSpPr>
                <p:spPr>
                  <a:xfrm>
                    <a:off x="1475656" y="620688"/>
                    <a:ext cx="1584176" cy="72008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tx1"/>
                          </a:solidFill>
                        </a:ln>
                        <a:solidFill>
                          <a:schemeClr val="tx1"/>
                        </a:solidFill>
                      </a:rPr>
                      <a:t>а :=    121</a:t>
                    </a:r>
                  </a:p>
                </p:txBody>
              </p:sp>
              <p:grpSp>
                <p:nvGrpSpPr>
                  <p:cNvPr id="55" name="Группа 54"/>
                  <p:cNvGrpSpPr/>
                  <p:nvPr/>
                </p:nvGrpSpPr>
                <p:grpSpPr>
                  <a:xfrm>
                    <a:off x="2151192" y="872610"/>
                    <a:ext cx="504056" cy="216024"/>
                    <a:chOff x="827584" y="404664"/>
                    <a:chExt cx="504056" cy="216024"/>
                  </a:xfrm>
                </p:grpSpPr>
                <p:cxnSp>
                  <p:nvCxnSpPr>
                    <p:cNvPr id="56" name="Прямая соединительная линия 55"/>
                    <p:cNvCxnSpPr/>
                    <p:nvPr/>
                  </p:nvCxnSpPr>
                  <p:spPr>
                    <a:xfrm>
                      <a:off x="971600" y="404664"/>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Группа 56"/>
                    <p:cNvGrpSpPr/>
                    <p:nvPr/>
                  </p:nvGrpSpPr>
                  <p:grpSpPr>
                    <a:xfrm>
                      <a:off x="827584" y="404664"/>
                      <a:ext cx="144016" cy="216024"/>
                      <a:chOff x="827584" y="404664"/>
                      <a:chExt cx="144016" cy="216024"/>
                    </a:xfrm>
                  </p:grpSpPr>
                  <p:cxnSp>
                    <p:nvCxnSpPr>
                      <p:cNvPr id="58" name="Прямая соединительная линия 57"/>
                      <p:cNvCxnSpPr/>
                      <p:nvPr/>
                    </p:nvCxnSpPr>
                    <p:spPr>
                      <a:xfrm>
                        <a:off x="899592" y="476672"/>
                        <a:ext cx="72008"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Прямая соединительная линия 58"/>
                      <p:cNvCxnSpPr/>
                      <p:nvPr/>
                    </p:nvCxnSpPr>
                    <p:spPr>
                      <a:xfrm>
                        <a:off x="971600" y="404664"/>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p:cNvCxnSpPr/>
                      <p:nvPr/>
                    </p:nvCxnSpPr>
                    <p:spPr>
                      <a:xfrm flipH="1">
                        <a:off x="827584" y="47667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76" name="Группа 75"/>
                <p:cNvGrpSpPr/>
                <p:nvPr/>
              </p:nvGrpSpPr>
              <p:grpSpPr>
                <a:xfrm>
                  <a:off x="1494580" y="1437434"/>
                  <a:ext cx="1584176" cy="792088"/>
                  <a:chOff x="1475688" y="1744366"/>
                  <a:chExt cx="1584176" cy="792088"/>
                </a:xfrm>
              </p:grpSpPr>
              <p:sp>
                <p:nvSpPr>
                  <p:cNvPr id="7" name="Прямоугольник 6"/>
                  <p:cNvSpPr/>
                  <p:nvPr/>
                </p:nvSpPr>
                <p:spPr>
                  <a:xfrm>
                    <a:off x="1475688" y="1744366"/>
                    <a:ext cx="1584176" cy="79208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tx1"/>
                          </a:solidFill>
                        </a:ln>
                        <a:solidFill>
                          <a:schemeClr val="tx1"/>
                        </a:solidFill>
                      </a:rPr>
                      <a:t>х       81</a:t>
                    </a:r>
                  </a:p>
                </p:txBody>
              </p:sp>
              <p:grpSp>
                <p:nvGrpSpPr>
                  <p:cNvPr id="61" name="Группа 60"/>
                  <p:cNvGrpSpPr/>
                  <p:nvPr/>
                </p:nvGrpSpPr>
                <p:grpSpPr>
                  <a:xfrm>
                    <a:off x="1984866" y="1895960"/>
                    <a:ext cx="655397" cy="384424"/>
                    <a:chOff x="827584" y="404664"/>
                    <a:chExt cx="504056" cy="216024"/>
                  </a:xfrm>
                </p:grpSpPr>
                <p:cxnSp>
                  <p:nvCxnSpPr>
                    <p:cNvPr id="62" name="Прямая соединительная линия 61"/>
                    <p:cNvCxnSpPr/>
                    <p:nvPr/>
                  </p:nvCxnSpPr>
                  <p:spPr>
                    <a:xfrm>
                      <a:off x="971600" y="404664"/>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Группа 62"/>
                    <p:cNvGrpSpPr/>
                    <p:nvPr/>
                  </p:nvGrpSpPr>
                  <p:grpSpPr>
                    <a:xfrm>
                      <a:off x="827584" y="404664"/>
                      <a:ext cx="144016" cy="216024"/>
                      <a:chOff x="827584" y="404664"/>
                      <a:chExt cx="144016" cy="216024"/>
                    </a:xfrm>
                  </p:grpSpPr>
                  <p:cxnSp>
                    <p:nvCxnSpPr>
                      <p:cNvPr id="64" name="Прямая соединительная линия 63"/>
                      <p:cNvCxnSpPr/>
                      <p:nvPr/>
                    </p:nvCxnSpPr>
                    <p:spPr>
                      <a:xfrm>
                        <a:off x="899592" y="476672"/>
                        <a:ext cx="72008"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Прямая соединительная линия 64"/>
                      <p:cNvCxnSpPr/>
                      <p:nvPr/>
                    </p:nvCxnSpPr>
                    <p:spPr>
                      <a:xfrm>
                        <a:off x="971600" y="404664"/>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flipH="1">
                        <a:off x="827584" y="47667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7" name="Группа 66"/>
                  <p:cNvGrpSpPr/>
                  <p:nvPr/>
                </p:nvGrpSpPr>
                <p:grpSpPr>
                  <a:xfrm>
                    <a:off x="2187196" y="1981226"/>
                    <a:ext cx="504056" cy="216024"/>
                    <a:chOff x="827584" y="404664"/>
                    <a:chExt cx="504056" cy="216024"/>
                  </a:xfrm>
                </p:grpSpPr>
                <p:cxnSp>
                  <p:nvCxnSpPr>
                    <p:cNvPr id="68" name="Прямая соединительная линия 67"/>
                    <p:cNvCxnSpPr/>
                    <p:nvPr/>
                  </p:nvCxnSpPr>
                  <p:spPr>
                    <a:xfrm>
                      <a:off x="971600" y="404664"/>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Группа 68"/>
                    <p:cNvGrpSpPr/>
                    <p:nvPr/>
                  </p:nvGrpSpPr>
                  <p:grpSpPr>
                    <a:xfrm>
                      <a:off x="827584" y="404664"/>
                      <a:ext cx="144016" cy="216024"/>
                      <a:chOff x="827584" y="404664"/>
                      <a:chExt cx="144016" cy="216024"/>
                    </a:xfrm>
                  </p:grpSpPr>
                  <p:cxnSp>
                    <p:nvCxnSpPr>
                      <p:cNvPr id="70" name="Прямая соединительная линия 69"/>
                      <p:cNvCxnSpPr/>
                      <p:nvPr/>
                    </p:nvCxnSpPr>
                    <p:spPr>
                      <a:xfrm>
                        <a:off x="899592" y="476672"/>
                        <a:ext cx="72008"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Прямая соединительная линия 70"/>
                      <p:cNvCxnSpPr/>
                      <p:nvPr/>
                    </p:nvCxnSpPr>
                    <p:spPr>
                      <a:xfrm>
                        <a:off x="971600" y="404664"/>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Прямая соединительная линия 71"/>
                      <p:cNvCxnSpPr/>
                      <p:nvPr/>
                    </p:nvCxnSpPr>
                    <p:spPr>
                      <a:xfrm flipH="1">
                        <a:off x="827584" y="47667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cxnSp>
            <p:nvCxnSpPr>
              <p:cNvPr id="78" name="Прямая со стрелкой 77"/>
              <p:cNvCxnSpPr/>
              <p:nvPr/>
            </p:nvCxnSpPr>
            <p:spPr>
              <a:xfrm>
                <a:off x="1335000" y="2256404"/>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Прямая со стрелкой 78"/>
              <p:cNvCxnSpPr/>
              <p:nvPr/>
            </p:nvCxnSpPr>
            <p:spPr>
              <a:xfrm>
                <a:off x="1335000" y="3496774"/>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0" name="Группа 79"/>
              <p:cNvGrpSpPr/>
              <p:nvPr/>
            </p:nvGrpSpPr>
            <p:grpSpPr>
              <a:xfrm>
                <a:off x="1154980" y="4233088"/>
                <a:ext cx="504056" cy="216024"/>
                <a:chOff x="827584" y="404664"/>
                <a:chExt cx="504056" cy="216024"/>
              </a:xfrm>
            </p:grpSpPr>
            <p:cxnSp>
              <p:nvCxnSpPr>
                <p:cNvPr id="81" name="Прямая соединительная линия 80"/>
                <p:cNvCxnSpPr/>
                <p:nvPr/>
              </p:nvCxnSpPr>
              <p:spPr>
                <a:xfrm>
                  <a:off x="971600" y="404664"/>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Группа 81"/>
                <p:cNvGrpSpPr/>
                <p:nvPr/>
              </p:nvGrpSpPr>
              <p:grpSpPr>
                <a:xfrm>
                  <a:off x="827584" y="404664"/>
                  <a:ext cx="144016" cy="216024"/>
                  <a:chOff x="827584" y="404664"/>
                  <a:chExt cx="144016" cy="216024"/>
                </a:xfrm>
              </p:grpSpPr>
              <p:cxnSp>
                <p:nvCxnSpPr>
                  <p:cNvPr id="83" name="Прямая соединительная линия 82"/>
                  <p:cNvCxnSpPr/>
                  <p:nvPr/>
                </p:nvCxnSpPr>
                <p:spPr>
                  <a:xfrm>
                    <a:off x="899592" y="476672"/>
                    <a:ext cx="72008"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Прямая соединительная линия 83"/>
                  <p:cNvCxnSpPr/>
                  <p:nvPr/>
                </p:nvCxnSpPr>
                <p:spPr>
                  <a:xfrm>
                    <a:off x="971600" y="404664"/>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Прямая соединительная линия 84"/>
                  <p:cNvCxnSpPr/>
                  <p:nvPr/>
                </p:nvCxnSpPr>
                <p:spPr>
                  <a:xfrm flipH="1">
                    <a:off x="827584" y="47667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Прямая со стрелкой 87"/>
              <p:cNvCxnSpPr/>
              <p:nvPr/>
            </p:nvCxnSpPr>
            <p:spPr>
              <a:xfrm>
                <a:off x="1324680" y="4737144"/>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92" name="Прямая со стрелкой 91"/>
            <p:cNvCxnSpPr/>
            <p:nvPr/>
          </p:nvCxnSpPr>
          <p:spPr>
            <a:xfrm>
              <a:off x="1368846" y="5629718"/>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Прямоугольник 92"/>
            <p:cNvSpPr/>
            <p:nvPr/>
          </p:nvSpPr>
          <p:spPr>
            <a:xfrm>
              <a:off x="588397" y="6078000"/>
              <a:ext cx="1616965" cy="75728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4400" dirty="0">
                  <a:ln>
                    <a:solidFill>
                      <a:schemeClr val="tx1"/>
                    </a:solidFill>
                  </a:ln>
                  <a:solidFill>
                    <a:schemeClr val="tx1"/>
                  </a:solidFill>
                </a:rPr>
                <a:t>?</a:t>
              </a:r>
            </a:p>
          </p:txBody>
        </p:sp>
      </p:grpSp>
      <p:grpSp>
        <p:nvGrpSpPr>
          <p:cNvPr id="158" name="Группа 157"/>
          <p:cNvGrpSpPr/>
          <p:nvPr/>
        </p:nvGrpSpPr>
        <p:grpSpPr>
          <a:xfrm>
            <a:off x="3492309" y="401276"/>
            <a:ext cx="1860112" cy="6289993"/>
            <a:chOff x="3492309" y="401276"/>
            <a:chExt cx="1860112" cy="6289993"/>
          </a:xfrm>
        </p:grpSpPr>
        <p:grpSp>
          <p:nvGrpSpPr>
            <p:cNvPr id="95" name="Группа 94"/>
            <p:cNvGrpSpPr/>
            <p:nvPr/>
          </p:nvGrpSpPr>
          <p:grpSpPr>
            <a:xfrm>
              <a:off x="3492309" y="401276"/>
              <a:ext cx="1860112" cy="6289993"/>
              <a:chOff x="551648" y="188640"/>
              <a:chExt cx="1653714" cy="6646646"/>
            </a:xfrm>
          </p:grpSpPr>
          <p:grpSp>
            <p:nvGrpSpPr>
              <p:cNvPr id="96" name="Группа 95"/>
              <p:cNvGrpSpPr/>
              <p:nvPr/>
            </p:nvGrpSpPr>
            <p:grpSpPr>
              <a:xfrm>
                <a:off x="551648" y="188640"/>
                <a:ext cx="1653713" cy="5441078"/>
                <a:chOff x="551485" y="286382"/>
                <a:chExt cx="1620179" cy="5691132"/>
              </a:xfrm>
            </p:grpSpPr>
            <p:sp>
              <p:nvSpPr>
                <p:cNvPr id="99" name="Прямоугольник 98"/>
                <p:cNvSpPr/>
                <p:nvPr/>
              </p:nvSpPr>
              <p:spPr>
                <a:xfrm>
                  <a:off x="587488" y="5185426"/>
                  <a:ext cx="1584176" cy="7920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ysClr val="windowText" lastClr="000000"/>
                        </a:solidFill>
                      </a:ln>
                      <a:solidFill>
                        <a:sysClr val="windowText" lastClr="000000"/>
                      </a:solidFill>
                    </a:rPr>
                    <a:t>:    1600 </a:t>
                  </a:r>
                </a:p>
              </p:txBody>
            </p:sp>
            <p:sp>
              <p:nvSpPr>
                <p:cNvPr id="100" name="Прямоугольник 99"/>
                <p:cNvSpPr/>
                <p:nvPr/>
              </p:nvSpPr>
              <p:spPr>
                <a:xfrm>
                  <a:off x="578916" y="3945056"/>
                  <a:ext cx="1584176" cy="7920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ysClr val="windowText" lastClr="000000"/>
                        </a:solidFill>
                      </a:ln>
                      <a:solidFill>
                        <a:sysClr val="windowText" lastClr="000000"/>
                      </a:solidFill>
                    </a:rPr>
                    <a:t>- 860</a:t>
                  </a:r>
                </a:p>
              </p:txBody>
            </p:sp>
            <p:sp>
              <p:nvSpPr>
                <p:cNvPr id="101" name="Прямоугольник 100"/>
                <p:cNvSpPr/>
                <p:nvPr/>
              </p:nvSpPr>
              <p:spPr>
                <a:xfrm>
                  <a:off x="560024" y="2704686"/>
                  <a:ext cx="1584176" cy="7920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ysClr val="windowText" lastClr="000000"/>
                        </a:solidFill>
                      </a:ln>
                      <a:solidFill>
                        <a:sysClr val="windowText" lastClr="000000"/>
                      </a:solidFill>
                    </a:rPr>
                    <a:t>х    </a:t>
                  </a:r>
                  <a:r>
                    <a:rPr lang="ru-RU" dirty="0">
                      <a:ln>
                        <a:solidFill>
                          <a:schemeClr val="accent2">
                            <a:lumMod val="20000"/>
                            <a:lumOff val="80000"/>
                          </a:schemeClr>
                        </a:solidFill>
                      </a:ln>
                      <a:solidFill>
                        <a:schemeClr val="accent2">
                          <a:lumMod val="20000"/>
                          <a:lumOff val="80000"/>
                        </a:schemeClr>
                      </a:solidFill>
                    </a:rPr>
                    <a:t>5                        </a:t>
                  </a:r>
                </a:p>
              </p:txBody>
            </p:sp>
            <p:grpSp>
              <p:nvGrpSpPr>
                <p:cNvPr id="102" name="Группа 101"/>
                <p:cNvGrpSpPr/>
                <p:nvPr/>
              </p:nvGrpSpPr>
              <p:grpSpPr>
                <a:xfrm>
                  <a:off x="551485" y="286382"/>
                  <a:ext cx="1592715" cy="1960450"/>
                  <a:chOff x="1494581" y="269072"/>
                  <a:chExt cx="1592715" cy="1960450"/>
                </a:xfrm>
              </p:grpSpPr>
              <p:cxnSp>
                <p:nvCxnSpPr>
                  <p:cNvPr id="112" name="Прямая со стрелкой 111"/>
                  <p:cNvCxnSpPr/>
                  <p:nvPr/>
                </p:nvCxnSpPr>
                <p:spPr>
                  <a:xfrm>
                    <a:off x="2267776" y="989152"/>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8" name="Скругленный прямоугольник 127"/>
                  <p:cNvSpPr/>
                  <p:nvPr/>
                </p:nvSpPr>
                <p:spPr>
                  <a:xfrm>
                    <a:off x="1503120" y="269072"/>
                    <a:ext cx="1584176" cy="72008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ysClr val="windowText" lastClr="000000"/>
                          </a:solidFill>
                        </a:ln>
                        <a:solidFill>
                          <a:sysClr val="windowText" lastClr="000000"/>
                        </a:solidFill>
                      </a:rPr>
                      <a:t>а := 5   </a:t>
                    </a:r>
                  </a:p>
                </p:txBody>
              </p:sp>
              <p:sp>
                <p:nvSpPr>
                  <p:cNvPr id="115" name="Прямоугольник 114"/>
                  <p:cNvSpPr/>
                  <p:nvPr/>
                </p:nvSpPr>
                <p:spPr>
                  <a:xfrm>
                    <a:off x="1494581" y="1437434"/>
                    <a:ext cx="1584176" cy="7920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ysClr val="windowText" lastClr="000000"/>
                          </a:solidFill>
                        </a:ln>
                        <a:solidFill>
                          <a:sysClr val="windowText" lastClr="000000"/>
                        </a:solidFill>
                      </a:rPr>
                      <a:t>+   225</a:t>
                    </a:r>
                  </a:p>
                </p:txBody>
              </p:sp>
            </p:grpSp>
            <p:cxnSp>
              <p:nvCxnSpPr>
                <p:cNvPr id="103" name="Прямая со стрелкой 102"/>
                <p:cNvCxnSpPr/>
                <p:nvPr/>
              </p:nvCxnSpPr>
              <p:spPr>
                <a:xfrm>
                  <a:off x="1335000" y="2256404"/>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Прямая со стрелкой 103"/>
                <p:cNvCxnSpPr/>
                <p:nvPr/>
              </p:nvCxnSpPr>
              <p:spPr>
                <a:xfrm>
                  <a:off x="1335000" y="3496774"/>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Прямая со стрелкой 105"/>
                <p:cNvCxnSpPr/>
                <p:nvPr/>
              </p:nvCxnSpPr>
              <p:spPr>
                <a:xfrm>
                  <a:off x="1324680" y="4737144"/>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97" name="Прямая со стрелкой 96"/>
              <p:cNvCxnSpPr/>
              <p:nvPr/>
            </p:nvCxnSpPr>
            <p:spPr>
              <a:xfrm>
                <a:off x="1368846" y="5629718"/>
                <a:ext cx="0" cy="4482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Прямоугольник 97"/>
              <p:cNvSpPr/>
              <p:nvPr/>
            </p:nvSpPr>
            <p:spPr>
              <a:xfrm>
                <a:off x="588397" y="6078000"/>
                <a:ext cx="1616965" cy="75728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4400" dirty="0">
                    <a:ln>
                      <a:solidFill>
                        <a:sysClr val="windowText" lastClr="000000"/>
                      </a:solidFill>
                    </a:ln>
                    <a:solidFill>
                      <a:sysClr val="windowText" lastClr="000000"/>
                    </a:solidFill>
                  </a:rPr>
                  <a:t>?</a:t>
                </a:r>
              </a:p>
            </p:txBody>
          </p:sp>
        </p:grpSp>
        <p:grpSp>
          <p:nvGrpSpPr>
            <p:cNvPr id="144" name="Группа 143"/>
            <p:cNvGrpSpPr/>
            <p:nvPr/>
          </p:nvGrpSpPr>
          <p:grpSpPr>
            <a:xfrm>
              <a:off x="4174023" y="1689404"/>
              <a:ext cx="504056" cy="216024"/>
              <a:chOff x="827584" y="404664"/>
              <a:chExt cx="504056" cy="216024"/>
            </a:xfrm>
          </p:grpSpPr>
          <p:cxnSp>
            <p:nvCxnSpPr>
              <p:cNvPr id="145" name="Прямая соединительная линия 144"/>
              <p:cNvCxnSpPr/>
              <p:nvPr/>
            </p:nvCxnSpPr>
            <p:spPr>
              <a:xfrm>
                <a:off x="971600" y="404664"/>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6" name="Группа 145"/>
              <p:cNvGrpSpPr/>
              <p:nvPr/>
            </p:nvGrpSpPr>
            <p:grpSpPr>
              <a:xfrm>
                <a:off x="827584" y="404664"/>
                <a:ext cx="144016" cy="216024"/>
                <a:chOff x="827584" y="404664"/>
                <a:chExt cx="144016" cy="216024"/>
              </a:xfrm>
            </p:grpSpPr>
            <p:cxnSp>
              <p:nvCxnSpPr>
                <p:cNvPr id="147" name="Прямая соединительная линия 146"/>
                <p:cNvCxnSpPr/>
                <p:nvPr/>
              </p:nvCxnSpPr>
              <p:spPr>
                <a:xfrm>
                  <a:off x="899592" y="476672"/>
                  <a:ext cx="72008"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Прямая соединительная линия 147"/>
                <p:cNvCxnSpPr/>
                <p:nvPr/>
              </p:nvCxnSpPr>
              <p:spPr>
                <a:xfrm>
                  <a:off x="971600" y="404664"/>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Прямая соединительная линия 148"/>
                <p:cNvCxnSpPr/>
                <p:nvPr/>
              </p:nvCxnSpPr>
              <p:spPr>
                <a:xfrm flipH="1">
                  <a:off x="827584" y="47667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1" name="Прямоугольник 150"/>
            <p:cNvSpPr/>
            <p:nvPr/>
          </p:nvSpPr>
          <p:spPr>
            <a:xfrm>
              <a:off x="4318039" y="2722647"/>
              <a:ext cx="830025" cy="461665"/>
            </a:xfrm>
            <a:prstGeom prst="rect">
              <a:avLst/>
            </a:prstGeom>
          </p:spPr>
          <p:txBody>
            <a:bodyPr wrap="square">
              <a:spAutoFit/>
            </a:bodyPr>
            <a:lstStyle/>
            <a:p>
              <a:r>
                <a:rPr lang="ru-RU" sz="2400" dirty="0"/>
                <a:t>3</a:t>
              </a:r>
              <a:r>
                <a:rPr lang="ru-RU" sz="2400" baseline="30000" dirty="0"/>
                <a:t>5</a:t>
              </a:r>
              <a:endParaRPr lang="ru-RU" sz="2400" dirty="0"/>
            </a:p>
          </p:txBody>
        </p:sp>
        <p:grpSp>
          <p:nvGrpSpPr>
            <p:cNvPr id="152" name="Группа 151"/>
            <p:cNvGrpSpPr/>
            <p:nvPr/>
          </p:nvGrpSpPr>
          <p:grpSpPr>
            <a:xfrm>
              <a:off x="4119050" y="5013176"/>
              <a:ext cx="758017" cy="321103"/>
              <a:chOff x="827584" y="404664"/>
              <a:chExt cx="504056" cy="216024"/>
            </a:xfrm>
          </p:grpSpPr>
          <p:cxnSp>
            <p:nvCxnSpPr>
              <p:cNvPr id="153" name="Прямая соединительная линия 152"/>
              <p:cNvCxnSpPr/>
              <p:nvPr/>
            </p:nvCxnSpPr>
            <p:spPr>
              <a:xfrm>
                <a:off x="971600" y="404664"/>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4" name="Группа 153"/>
              <p:cNvGrpSpPr/>
              <p:nvPr/>
            </p:nvGrpSpPr>
            <p:grpSpPr>
              <a:xfrm>
                <a:off x="827584" y="404664"/>
                <a:ext cx="144016" cy="216024"/>
                <a:chOff x="827584" y="404664"/>
                <a:chExt cx="144016" cy="216024"/>
              </a:xfrm>
            </p:grpSpPr>
            <p:cxnSp>
              <p:nvCxnSpPr>
                <p:cNvPr id="155" name="Прямая соединительная линия 154"/>
                <p:cNvCxnSpPr/>
                <p:nvPr/>
              </p:nvCxnSpPr>
              <p:spPr>
                <a:xfrm>
                  <a:off x="899592" y="476672"/>
                  <a:ext cx="72008"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Прямая соединительная линия 155"/>
                <p:cNvCxnSpPr/>
                <p:nvPr/>
              </p:nvCxnSpPr>
              <p:spPr>
                <a:xfrm>
                  <a:off x="971600" y="404664"/>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Прямая соединительная линия 156"/>
                <p:cNvCxnSpPr/>
                <p:nvPr/>
              </p:nvCxnSpPr>
              <p:spPr>
                <a:xfrm flipH="1">
                  <a:off x="827584" y="47667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03" name="Группа 202"/>
          <p:cNvGrpSpPr/>
          <p:nvPr/>
        </p:nvGrpSpPr>
        <p:grpSpPr>
          <a:xfrm>
            <a:off x="6277690" y="401276"/>
            <a:ext cx="1860112" cy="6289993"/>
            <a:chOff x="6277690" y="401276"/>
            <a:chExt cx="1860112" cy="6289993"/>
          </a:xfrm>
        </p:grpSpPr>
        <p:grpSp>
          <p:nvGrpSpPr>
            <p:cNvPr id="160" name="Группа 159"/>
            <p:cNvGrpSpPr/>
            <p:nvPr/>
          </p:nvGrpSpPr>
          <p:grpSpPr>
            <a:xfrm>
              <a:off x="6277690" y="401276"/>
              <a:ext cx="1860112" cy="6289993"/>
              <a:chOff x="551648" y="188640"/>
              <a:chExt cx="1653714" cy="6646646"/>
            </a:xfrm>
            <a:solidFill>
              <a:schemeClr val="accent3">
                <a:lumMod val="60000"/>
                <a:lumOff val="40000"/>
              </a:schemeClr>
            </a:solidFill>
          </p:grpSpPr>
          <p:grpSp>
            <p:nvGrpSpPr>
              <p:cNvPr id="174" name="Группа 173"/>
              <p:cNvGrpSpPr/>
              <p:nvPr/>
            </p:nvGrpSpPr>
            <p:grpSpPr>
              <a:xfrm>
                <a:off x="551648" y="188640"/>
                <a:ext cx="1653713" cy="5441078"/>
                <a:chOff x="551485" y="286382"/>
                <a:chExt cx="1620179" cy="5691132"/>
              </a:xfrm>
              <a:grpFill/>
            </p:grpSpPr>
            <p:sp>
              <p:nvSpPr>
                <p:cNvPr id="177" name="Прямоугольник 176"/>
                <p:cNvSpPr/>
                <p:nvPr/>
              </p:nvSpPr>
              <p:spPr>
                <a:xfrm>
                  <a:off x="587488" y="5185426"/>
                  <a:ext cx="1584176" cy="792088"/>
                </a:xfrm>
                <a:prstGeom prst="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accent3">
                            <a:lumMod val="50000"/>
                          </a:schemeClr>
                        </a:solidFill>
                      </a:ln>
                      <a:solidFill>
                        <a:schemeClr val="accent3">
                          <a:lumMod val="50000"/>
                        </a:schemeClr>
                      </a:solidFill>
                    </a:rPr>
                    <a:t>-    900  </a:t>
                  </a:r>
                </a:p>
              </p:txBody>
            </p:sp>
            <p:sp>
              <p:nvSpPr>
                <p:cNvPr id="178" name="Прямоугольник 177"/>
                <p:cNvSpPr/>
                <p:nvPr/>
              </p:nvSpPr>
              <p:spPr>
                <a:xfrm>
                  <a:off x="578916" y="3945056"/>
                  <a:ext cx="1584176" cy="792088"/>
                </a:xfrm>
                <a:prstGeom prst="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accent3">
                            <a:lumMod val="50000"/>
                          </a:schemeClr>
                        </a:solidFill>
                      </a:ln>
                      <a:solidFill>
                        <a:schemeClr val="accent3">
                          <a:lumMod val="50000"/>
                        </a:schemeClr>
                      </a:solidFill>
                    </a:rPr>
                    <a:t>+  169</a:t>
                  </a:r>
                </a:p>
              </p:txBody>
            </p:sp>
            <p:sp>
              <p:nvSpPr>
                <p:cNvPr id="179" name="Прямоугольник 178"/>
                <p:cNvSpPr/>
                <p:nvPr/>
              </p:nvSpPr>
              <p:spPr>
                <a:xfrm>
                  <a:off x="560024" y="2704686"/>
                  <a:ext cx="1584176" cy="792088"/>
                </a:xfrm>
                <a:prstGeom prst="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accent3">
                            <a:lumMod val="50000"/>
                          </a:schemeClr>
                        </a:solidFill>
                      </a:ln>
                      <a:solidFill>
                        <a:schemeClr val="accent3">
                          <a:lumMod val="50000"/>
                        </a:schemeClr>
                      </a:solidFill>
                    </a:rPr>
                    <a:t>х                              </a:t>
                  </a:r>
                </a:p>
              </p:txBody>
            </p:sp>
            <p:grpSp>
              <p:nvGrpSpPr>
                <p:cNvPr id="180" name="Группа 179"/>
                <p:cNvGrpSpPr/>
                <p:nvPr/>
              </p:nvGrpSpPr>
              <p:grpSpPr>
                <a:xfrm>
                  <a:off x="551485" y="286382"/>
                  <a:ext cx="1592715" cy="1960450"/>
                  <a:chOff x="1494581" y="269072"/>
                  <a:chExt cx="1592715" cy="1960450"/>
                </a:xfrm>
                <a:grpFill/>
              </p:grpSpPr>
              <p:cxnSp>
                <p:nvCxnSpPr>
                  <p:cNvPr id="184" name="Прямая со стрелкой 183"/>
                  <p:cNvCxnSpPr/>
                  <p:nvPr/>
                </p:nvCxnSpPr>
                <p:spPr>
                  <a:xfrm>
                    <a:off x="2267776" y="989152"/>
                    <a:ext cx="0" cy="448282"/>
                  </a:xfrm>
                  <a:prstGeom prst="straightConnector1">
                    <a:avLst/>
                  </a:prstGeom>
                  <a:grpFill/>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5" name="Скругленный прямоугольник 184"/>
                  <p:cNvSpPr/>
                  <p:nvPr/>
                </p:nvSpPr>
                <p:spPr>
                  <a:xfrm>
                    <a:off x="1503120" y="269072"/>
                    <a:ext cx="1584176" cy="720080"/>
                  </a:xfrm>
                  <a:prstGeom prst="round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accent3">
                              <a:lumMod val="50000"/>
                            </a:schemeClr>
                          </a:solidFill>
                        </a:ln>
                        <a:solidFill>
                          <a:schemeClr val="accent3">
                            <a:lumMod val="50000"/>
                          </a:schemeClr>
                        </a:solidFill>
                      </a:rPr>
                      <a:t>а :=    </a:t>
                    </a:r>
                  </a:p>
                </p:txBody>
              </p:sp>
              <p:sp>
                <p:nvSpPr>
                  <p:cNvPr id="186" name="Прямоугольник 185"/>
                  <p:cNvSpPr/>
                  <p:nvPr/>
                </p:nvSpPr>
                <p:spPr>
                  <a:xfrm>
                    <a:off x="1494581" y="1437434"/>
                    <a:ext cx="1584176" cy="792088"/>
                  </a:xfrm>
                  <a:prstGeom prst="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n>
                          <a:solidFill>
                            <a:schemeClr val="accent3">
                              <a:lumMod val="50000"/>
                            </a:schemeClr>
                          </a:solidFill>
                        </a:ln>
                        <a:solidFill>
                          <a:schemeClr val="accent3">
                            <a:lumMod val="50000"/>
                          </a:schemeClr>
                        </a:solidFill>
                      </a:rPr>
                      <a:t>:          4096</a:t>
                    </a:r>
                  </a:p>
                </p:txBody>
              </p:sp>
            </p:grpSp>
            <p:cxnSp>
              <p:nvCxnSpPr>
                <p:cNvPr id="181" name="Прямая со стрелкой 180"/>
                <p:cNvCxnSpPr/>
                <p:nvPr/>
              </p:nvCxnSpPr>
              <p:spPr>
                <a:xfrm>
                  <a:off x="1335000" y="2256404"/>
                  <a:ext cx="0" cy="448282"/>
                </a:xfrm>
                <a:prstGeom prst="straightConnector1">
                  <a:avLst/>
                </a:prstGeom>
                <a:grpFill/>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2" name="Прямая со стрелкой 181"/>
                <p:cNvCxnSpPr/>
                <p:nvPr/>
              </p:nvCxnSpPr>
              <p:spPr>
                <a:xfrm>
                  <a:off x="1335000" y="3496774"/>
                  <a:ext cx="0" cy="448282"/>
                </a:xfrm>
                <a:prstGeom prst="straightConnector1">
                  <a:avLst/>
                </a:prstGeom>
                <a:grpFill/>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3" name="Прямая со стрелкой 182"/>
                <p:cNvCxnSpPr/>
                <p:nvPr/>
              </p:nvCxnSpPr>
              <p:spPr>
                <a:xfrm>
                  <a:off x="1324680" y="4737144"/>
                  <a:ext cx="0" cy="448282"/>
                </a:xfrm>
                <a:prstGeom prst="straightConnector1">
                  <a:avLst/>
                </a:prstGeom>
                <a:grpFill/>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175" name="Прямая со стрелкой 174"/>
              <p:cNvCxnSpPr/>
              <p:nvPr/>
            </p:nvCxnSpPr>
            <p:spPr>
              <a:xfrm>
                <a:off x="1368846" y="5629718"/>
                <a:ext cx="0" cy="448282"/>
              </a:xfrm>
              <a:prstGeom prst="straightConnector1">
                <a:avLst/>
              </a:prstGeom>
              <a:grpFill/>
              <a:ln w="1905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6" name="Прямоугольник 175"/>
              <p:cNvSpPr/>
              <p:nvPr/>
            </p:nvSpPr>
            <p:spPr>
              <a:xfrm>
                <a:off x="588397" y="6078000"/>
                <a:ext cx="1616965" cy="757286"/>
              </a:xfrm>
              <a:prstGeom prst="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4400" dirty="0">
                    <a:ln>
                      <a:solidFill>
                        <a:schemeClr val="accent3">
                          <a:lumMod val="50000"/>
                        </a:schemeClr>
                      </a:solidFill>
                    </a:ln>
                    <a:solidFill>
                      <a:schemeClr val="accent3">
                        <a:lumMod val="50000"/>
                      </a:schemeClr>
                    </a:solidFill>
                  </a:rPr>
                  <a:t>?</a:t>
                </a:r>
              </a:p>
            </p:txBody>
          </p:sp>
        </p:grpSp>
        <p:sp>
          <p:nvSpPr>
            <p:cNvPr id="187" name="Прямоугольник 186"/>
            <p:cNvSpPr/>
            <p:nvPr/>
          </p:nvSpPr>
          <p:spPr>
            <a:xfrm>
              <a:off x="7355758" y="558191"/>
              <a:ext cx="380232" cy="369332"/>
            </a:xfrm>
            <a:prstGeom prst="rect">
              <a:avLst/>
            </a:prstGeom>
            <a:solidFill>
              <a:schemeClr val="accent3">
                <a:lumMod val="60000"/>
                <a:lumOff val="40000"/>
              </a:schemeClr>
            </a:solidFill>
            <a:ln>
              <a:solidFill>
                <a:schemeClr val="accent3">
                  <a:lumMod val="60000"/>
                  <a:lumOff val="40000"/>
                </a:schemeClr>
              </a:solidFill>
            </a:ln>
          </p:spPr>
          <p:txBody>
            <a:bodyPr wrap="none">
              <a:spAutoFit/>
            </a:bodyPr>
            <a:lstStyle/>
            <a:p>
              <a:r>
                <a:rPr lang="ru-RU" dirty="0">
                  <a:solidFill>
                    <a:schemeClr val="accent3">
                      <a:lumMod val="50000"/>
                    </a:schemeClr>
                  </a:solidFill>
                </a:rPr>
                <a:t>2</a:t>
              </a:r>
              <a:r>
                <a:rPr lang="ru-RU" baseline="30000" dirty="0">
                  <a:solidFill>
                    <a:schemeClr val="accent3">
                      <a:lumMod val="50000"/>
                    </a:schemeClr>
                  </a:solidFill>
                </a:rPr>
                <a:t>7</a:t>
              </a:r>
              <a:endParaRPr lang="ru-RU" dirty="0">
                <a:solidFill>
                  <a:schemeClr val="accent3">
                    <a:lumMod val="50000"/>
                  </a:schemeClr>
                </a:solidFill>
              </a:endParaRPr>
            </a:p>
          </p:txBody>
        </p:sp>
        <p:grpSp>
          <p:nvGrpSpPr>
            <p:cNvPr id="49" name="Группа 48"/>
            <p:cNvGrpSpPr/>
            <p:nvPr/>
          </p:nvGrpSpPr>
          <p:grpSpPr>
            <a:xfrm>
              <a:off x="6754028" y="1552556"/>
              <a:ext cx="981960" cy="395193"/>
              <a:chOff x="827584" y="404664"/>
              <a:chExt cx="677067" cy="216024"/>
            </a:xfrm>
          </p:grpSpPr>
          <p:cxnSp>
            <p:nvCxnSpPr>
              <p:cNvPr id="50" name="Прямая соединительная линия 49"/>
              <p:cNvCxnSpPr/>
              <p:nvPr/>
            </p:nvCxnSpPr>
            <p:spPr>
              <a:xfrm>
                <a:off x="971600" y="404664"/>
                <a:ext cx="533051"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51" name="Группа 50"/>
              <p:cNvGrpSpPr/>
              <p:nvPr/>
            </p:nvGrpSpPr>
            <p:grpSpPr>
              <a:xfrm>
                <a:off x="827584" y="404664"/>
                <a:ext cx="144016" cy="216024"/>
                <a:chOff x="827584" y="404664"/>
                <a:chExt cx="144016" cy="216024"/>
              </a:xfrm>
            </p:grpSpPr>
            <p:cxnSp>
              <p:nvCxnSpPr>
                <p:cNvPr id="52" name="Прямая соединительная линия 51"/>
                <p:cNvCxnSpPr/>
                <p:nvPr/>
              </p:nvCxnSpPr>
              <p:spPr>
                <a:xfrm>
                  <a:off x="899592" y="476672"/>
                  <a:ext cx="72008" cy="14401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p:cNvCxnSpPr/>
                <p:nvPr/>
              </p:nvCxnSpPr>
              <p:spPr>
                <a:xfrm>
                  <a:off x="971600" y="404664"/>
                  <a:ext cx="0" cy="216024"/>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Прямая соединительная линия 53"/>
                <p:cNvCxnSpPr/>
                <p:nvPr/>
              </p:nvCxnSpPr>
              <p:spPr>
                <a:xfrm flipH="1">
                  <a:off x="827584" y="476672"/>
                  <a:ext cx="72008"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8" name="Группа 187"/>
            <p:cNvGrpSpPr/>
            <p:nvPr/>
          </p:nvGrpSpPr>
          <p:grpSpPr>
            <a:xfrm>
              <a:off x="6971486" y="1653393"/>
              <a:ext cx="690961" cy="270637"/>
              <a:chOff x="827584" y="404664"/>
              <a:chExt cx="504056" cy="216024"/>
            </a:xfrm>
          </p:grpSpPr>
          <p:cxnSp>
            <p:nvCxnSpPr>
              <p:cNvPr id="189" name="Прямая соединительная линия 188"/>
              <p:cNvCxnSpPr/>
              <p:nvPr/>
            </p:nvCxnSpPr>
            <p:spPr>
              <a:xfrm>
                <a:off x="971600" y="404664"/>
                <a:ext cx="36004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190" name="Группа 189"/>
              <p:cNvGrpSpPr/>
              <p:nvPr/>
            </p:nvGrpSpPr>
            <p:grpSpPr>
              <a:xfrm>
                <a:off x="827584" y="404664"/>
                <a:ext cx="144016" cy="216024"/>
                <a:chOff x="827584" y="404664"/>
                <a:chExt cx="144016" cy="216024"/>
              </a:xfrm>
            </p:grpSpPr>
            <p:cxnSp>
              <p:nvCxnSpPr>
                <p:cNvPr id="191" name="Прямая соединительная линия 190"/>
                <p:cNvCxnSpPr/>
                <p:nvPr/>
              </p:nvCxnSpPr>
              <p:spPr>
                <a:xfrm>
                  <a:off x="899592" y="476672"/>
                  <a:ext cx="72008" cy="14401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Прямая соединительная линия 191"/>
                <p:cNvCxnSpPr/>
                <p:nvPr/>
              </p:nvCxnSpPr>
              <p:spPr>
                <a:xfrm>
                  <a:off x="971600" y="404664"/>
                  <a:ext cx="0" cy="216024"/>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Прямая соединительная линия 192"/>
                <p:cNvCxnSpPr/>
                <p:nvPr/>
              </p:nvCxnSpPr>
              <p:spPr>
                <a:xfrm flipH="1">
                  <a:off x="827584" y="476672"/>
                  <a:ext cx="72008"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196" name="Прямоугольник 195"/>
            <p:cNvSpPr/>
            <p:nvPr/>
          </p:nvSpPr>
          <p:spPr>
            <a:xfrm>
              <a:off x="7243384" y="2714949"/>
              <a:ext cx="492606" cy="461665"/>
            </a:xfrm>
            <a:prstGeom prst="rect">
              <a:avLst/>
            </a:prstGeom>
          </p:spPr>
          <p:txBody>
            <a:bodyPr wrap="square">
              <a:spAutoFit/>
            </a:bodyPr>
            <a:lstStyle/>
            <a:p>
              <a:r>
                <a:rPr lang="ru-RU" sz="2400" dirty="0">
                  <a:solidFill>
                    <a:srgbClr val="9BBB59">
                      <a:lumMod val="50000"/>
                    </a:srgbClr>
                  </a:solidFill>
                </a:rPr>
                <a:t>6</a:t>
              </a:r>
              <a:r>
                <a:rPr lang="ru-RU" sz="2400" baseline="30000" dirty="0">
                  <a:solidFill>
                    <a:srgbClr val="9BBB59">
                      <a:lumMod val="50000"/>
                    </a:srgbClr>
                  </a:solidFill>
                </a:rPr>
                <a:t>2</a:t>
              </a:r>
              <a:endParaRPr lang="ru-RU" sz="2400" dirty="0"/>
            </a:p>
          </p:txBody>
        </p:sp>
        <p:grpSp>
          <p:nvGrpSpPr>
            <p:cNvPr id="197" name="Группа 196"/>
            <p:cNvGrpSpPr/>
            <p:nvPr/>
          </p:nvGrpSpPr>
          <p:grpSpPr>
            <a:xfrm>
              <a:off x="6976386" y="3938593"/>
              <a:ext cx="504056" cy="216024"/>
              <a:chOff x="827584" y="404664"/>
              <a:chExt cx="504056" cy="216024"/>
            </a:xfrm>
          </p:grpSpPr>
          <p:cxnSp>
            <p:nvCxnSpPr>
              <p:cNvPr id="198" name="Прямая соединительная линия 197"/>
              <p:cNvCxnSpPr/>
              <p:nvPr/>
            </p:nvCxnSpPr>
            <p:spPr>
              <a:xfrm>
                <a:off x="971600" y="404664"/>
                <a:ext cx="36004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199" name="Группа 198"/>
              <p:cNvGrpSpPr/>
              <p:nvPr/>
            </p:nvGrpSpPr>
            <p:grpSpPr>
              <a:xfrm>
                <a:off x="827584" y="404664"/>
                <a:ext cx="144016" cy="216024"/>
                <a:chOff x="827584" y="404664"/>
                <a:chExt cx="144016" cy="216024"/>
              </a:xfrm>
            </p:grpSpPr>
            <p:cxnSp>
              <p:nvCxnSpPr>
                <p:cNvPr id="200" name="Прямая соединительная линия 199"/>
                <p:cNvCxnSpPr/>
                <p:nvPr/>
              </p:nvCxnSpPr>
              <p:spPr>
                <a:xfrm>
                  <a:off x="899592" y="476672"/>
                  <a:ext cx="72008" cy="14401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Прямая соединительная линия 200"/>
                <p:cNvCxnSpPr/>
                <p:nvPr/>
              </p:nvCxnSpPr>
              <p:spPr>
                <a:xfrm>
                  <a:off x="971600" y="404664"/>
                  <a:ext cx="0" cy="216024"/>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Прямая соединительная линия 201"/>
                <p:cNvCxnSpPr/>
                <p:nvPr/>
              </p:nvCxnSpPr>
              <p:spPr>
                <a:xfrm flipH="1">
                  <a:off x="827584" y="476672"/>
                  <a:ext cx="72008"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8" name="Группа 47"/>
            <p:cNvGrpSpPr/>
            <p:nvPr/>
          </p:nvGrpSpPr>
          <p:grpSpPr>
            <a:xfrm>
              <a:off x="7012390" y="5072618"/>
              <a:ext cx="504056" cy="216024"/>
              <a:chOff x="827584" y="404664"/>
              <a:chExt cx="504056" cy="216024"/>
            </a:xfrm>
          </p:grpSpPr>
          <p:cxnSp>
            <p:nvCxnSpPr>
              <p:cNvPr id="41" name="Прямая соединительная линия 40"/>
              <p:cNvCxnSpPr/>
              <p:nvPr/>
            </p:nvCxnSpPr>
            <p:spPr>
              <a:xfrm>
                <a:off x="971600" y="404664"/>
                <a:ext cx="36004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47" name="Группа 46"/>
              <p:cNvGrpSpPr/>
              <p:nvPr/>
            </p:nvGrpSpPr>
            <p:grpSpPr>
              <a:xfrm>
                <a:off x="827584" y="404664"/>
                <a:ext cx="144016" cy="216024"/>
                <a:chOff x="827584" y="404664"/>
                <a:chExt cx="144016" cy="216024"/>
              </a:xfrm>
            </p:grpSpPr>
            <p:cxnSp>
              <p:nvCxnSpPr>
                <p:cNvPr id="36" name="Прямая соединительная линия 35"/>
                <p:cNvCxnSpPr/>
                <p:nvPr/>
              </p:nvCxnSpPr>
              <p:spPr>
                <a:xfrm>
                  <a:off x="899592" y="476672"/>
                  <a:ext cx="72008" cy="14401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a:off x="971600" y="404664"/>
                  <a:ext cx="0" cy="216024"/>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p:nvCxnSpPr>
              <p:spPr>
                <a:xfrm flipH="1">
                  <a:off x="827584" y="476672"/>
                  <a:ext cx="72008"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04" name="TextBox 203"/>
          <p:cNvSpPr txBox="1"/>
          <p:nvPr/>
        </p:nvSpPr>
        <p:spPr>
          <a:xfrm>
            <a:off x="2424913" y="1089033"/>
            <a:ext cx="550952" cy="369332"/>
          </a:xfrm>
          <a:prstGeom prst="rect">
            <a:avLst/>
          </a:prstGeom>
          <a:noFill/>
        </p:spPr>
        <p:txBody>
          <a:bodyPr wrap="square" rtlCol="0">
            <a:spAutoFit/>
          </a:bodyPr>
          <a:lstStyle/>
          <a:p>
            <a:r>
              <a:rPr lang="ru-RU" dirty="0"/>
              <a:t>11</a:t>
            </a:r>
          </a:p>
        </p:txBody>
      </p:sp>
      <p:sp>
        <p:nvSpPr>
          <p:cNvPr id="205" name="TextBox 204"/>
          <p:cNvSpPr txBox="1"/>
          <p:nvPr/>
        </p:nvSpPr>
        <p:spPr>
          <a:xfrm>
            <a:off x="2471809" y="2201803"/>
            <a:ext cx="504056" cy="369332"/>
          </a:xfrm>
          <a:prstGeom prst="rect">
            <a:avLst/>
          </a:prstGeom>
          <a:noFill/>
        </p:spPr>
        <p:txBody>
          <a:bodyPr wrap="square" rtlCol="0">
            <a:spAutoFit/>
          </a:bodyPr>
          <a:lstStyle/>
          <a:p>
            <a:r>
              <a:rPr lang="ru-RU" dirty="0"/>
              <a:t>33</a:t>
            </a:r>
          </a:p>
        </p:txBody>
      </p:sp>
      <p:sp>
        <p:nvSpPr>
          <p:cNvPr id="206" name="TextBox 205"/>
          <p:cNvSpPr txBox="1"/>
          <p:nvPr/>
        </p:nvSpPr>
        <p:spPr>
          <a:xfrm>
            <a:off x="2471809" y="3284193"/>
            <a:ext cx="504056" cy="369332"/>
          </a:xfrm>
          <a:prstGeom prst="rect">
            <a:avLst/>
          </a:prstGeom>
          <a:noFill/>
        </p:spPr>
        <p:txBody>
          <a:bodyPr wrap="square" rtlCol="0">
            <a:spAutoFit/>
          </a:bodyPr>
          <a:lstStyle/>
          <a:p>
            <a:r>
              <a:rPr lang="ru-RU" dirty="0"/>
              <a:t>99</a:t>
            </a:r>
          </a:p>
        </p:txBody>
      </p:sp>
      <p:sp>
        <p:nvSpPr>
          <p:cNvPr id="207" name="TextBox 206"/>
          <p:cNvSpPr txBox="1"/>
          <p:nvPr/>
        </p:nvSpPr>
        <p:spPr>
          <a:xfrm>
            <a:off x="2515938" y="4408878"/>
            <a:ext cx="504056" cy="369332"/>
          </a:xfrm>
          <a:prstGeom prst="rect">
            <a:avLst/>
          </a:prstGeom>
          <a:noFill/>
        </p:spPr>
        <p:txBody>
          <a:bodyPr wrap="square" rtlCol="0">
            <a:spAutoFit/>
          </a:bodyPr>
          <a:lstStyle/>
          <a:p>
            <a:r>
              <a:rPr lang="ru-RU" dirty="0"/>
              <a:t>74</a:t>
            </a:r>
          </a:p>
        </p:txBody>
      </p:sp>
      <p:sp>
        <p:nvSpPr>
          <p:cNvPr id="208" name="TextBox 207"/>
          <p:cNvSpPr txBox="1"/>
          <p:nvPr/>
        </p:nvSpPr>
        <p:spPr>
          <a:xfrm>
            <a:off x="2556189" y="5590225"/>
            <a:ext cx="576064" cy="369332"/>
          </a:xfrm>
          <a:prstGeom prst="rect">
            <a:avLst/>
          </a:prstGeom>
          <a:noFill/>
        </p:spPr>
        <p:txBody>
          <a:bodyPr wrap="square" rtlCol="0">
            <a:spAutoFit/>
          </a:bodyPr>
          <a:lstStyle/>
          <a:p>
            <a:r>
              <a:rPr lang="ru-RU" dirty="0"/>
              <a:t>2</a:t>
            </a:r>
          </a:p>
        </p:txBody>
      </p:sp>
      <p:sp>
        <p:nvSpPr>
          <p:cNvPr id="211" name="TextBox 210"/>
          <p:cNvSpPr txBox="1"/>
          <p:nvPr/>
        </p:nvSpPr>
        <p:spPr>
          <a:xfrm>
            <a:off x="5398907" y="2155741"/>
            <a:ext cx="810922" cy="369332"/>
          </a:xfrm>
          <a:prstGeom prst="rect">
            <a:avLst/>
          </a:prstGeom>
          <a:noFill/>
        </p:spPr>
        <p:txBody>
          <a:bodyPr wrap="square" rtlCol="0">
            <a:spAutoFit/>
          </a:bodyPr>
          <a:lstStyle/>
          <a:p>
            <a:r>
              <a:rPr lang="ru-RU" dirty="0"/>
              <a:t>20</a:t>
            </a:r>
          </a:p>
        </p:txBody>
      </p:sp>
      <p:sp>
        <p:nvSpPr>
          <p:cNvPr id="212" name="TextBox 211"/>
          <p:cNvSpPr txBox="1"/>
          <p:nvPr/>
        </p:nvSpPr>
        <p:spPr>
          <a:xfrm>
            <a:off x="5335780" y="3331838"/>
            <a:ext cx="700287" cy="369332"/>
          </a:xfrm>
          <a:prstGeom prst="rect">
            <a:avLst/>
          </a:prstGeom>
          <a:noFill/>
        </p:spPr>
        <p:txBody>
          <a:bodyPr wrap="square" rtlCol="0">
            <a:spAutoFit/>
          </a:bodyPr>
          <a:lstStyle/>
          <a:p>
            <a:r>
              <a:rPr lang="ru-RU" dirty="0"/>
              <a:t>4860</a:t>
            </a:r>
          </a:p>
        </p:txBody>
      </p:sp>
      <p:sp>
        <p:nvSpPr>
          <p:cNvPr id="213" name="TextBox 212"/>
          <p:cNvSpPr txBox="1"/>
          <p:nvPr/>
        </p:nvSpPr>
        <p:spPr>
          <a:xfrm>
            <a:off x="5398907" y="4445135"/>
            <a:ext cx="1523970" cy="369332"/>
          </a:xfrm>
          <a:prstGeom prst="rect">
            <a:avLst/>
          </a:prstGeom>
          <a:noFill/>
        </p:spPr>
        <p:txBody>
          <a:bodyPr wrap="square" rtlCol="0">
            <a:spAutoFit/>
          </a:bodyPr>
          <a:lstStyle/>
          <a:p>
            <a:r>
              <a:rPr lang="ru-RU" dirty="0"/>
              <a:t>4000</a:t>
            </a:r>
          </a:p>
        </p:txBody>
      </p:sp>
      <p:sp>
        <p:nvSpPr>
          <p:cNvPr id="215" name="TextBox 214"/>
          <p:cNvSpPr txBox="1"/>
          <p:nvPr/>
        </p:nvSpPr>
        <p:spPr>
          <a:xfrm>
            <a:off x="5443379" y="5605287"/>
            <a:ext cx="844115" cy="369332"/>
          </a:xfrm>
          <a:prstGeom prst="rect">
            <a:avLst/>
          </a:prstGeom>
          <a:noFill/>
        </p:spPr>
        <p:txBody>
          <a:bodyPr wrap="square" rtlCol="0">
            <a:spAutoFit/>
          </a:bodyPr>
          <a:lstStyle/>
          <a:p>
            <a:r>
              <a:rPr lang="ru-RU" dirty="0"/>
              <a:t>100</a:t>
            </a:r>
          </a:p>
        </p:txBody>
      </p:sp>
      <p:sp>
        <p:nvSpPr>
          <p:cNvPr id="216" name="TextBox 215"/>
          <p:cNvSpPr txBox="1"/>
          <p:nvPr/>
        </p:nvSpPr>
        <p:spPr>
          <a:xfrm>
            <a:off x="8174824" y="1033502"/>
            <a:ext cx="576064" cy="369332"/>
          </a:xfrm>
          <a:prstGeom prst="rect">
            <a:avLst/>
          </a:prstGeom>
          <a:noFill/>
        </p:spPr>
        <p:txBody>
          <a:bodyPr wrap="square" rtlCol="0">
            <a:spAutoFit/>
          </a:bodyPr>
          <a:lstStyle/>
          <a:p>
            <a:r>
              <a:rPr lang="ru-RU" dirty="0"/>
              <a:t>128</a:t>
            </a:r>
          </a:p>
        </p:txBody>
      </p:sp>
      <p:sp>
        <p:nvSpPr>
          <p:cNvPr id="217" name="TextBox 216"/>
          <p:cNvSpPr txBox="1"/>
          <p:nvPr/>
        </p:nvSpPr>
        <p:spPr>
          <a:xfrm>
            <a:off x="8207896" y="2138242"/>
            <a:ext cx="936104" cy="369332"/>
          </a:xfrm>
          <a:prstGeom prst="rect">
            <a:avLst/>
          </a:prstGeom>
          <a:noFill/>
        </p:spPr>
        <p:txBody>
          <a:bodyPr wrap="square" rtlCol="0">
            <a:spAutoFit/>
          </a:bodyPr>
          <a:lstStyle/>
          <a:p>
            <a:r>
              <a:rPr lang="ru-RU" dirty="0"/>
              <a:t>16</a:t>
            </a:r>
          </a:p>
        </p:txBody>
      </p:sp>
      <p:sp>
        <p:nvSpPr>
          <p:cNvPr id="218" name="TextBox 217"/>
          <p:cNvSpPr txBox="1"/>
          <p:nvPr/>
        </p:nvSpPr>
        <p:spPr>
          <a:xfrm>
            <a:off x="8196491" y="3304768"/>
            <a:ext cx="576064" cy="369332"/>
          </a:xfrm>
          <a:prstGeom prst="rect">
            <a:avLst/>
          </a:prstGeom>
          <a:noFill/>
        </p:spPr>
        <p:txBody>
          <a:bodyPr wrap="square" rtlCol="0">
            <a:spAutoFit/>
          </a:bodyPr>
          <a:lstStyle/>
          <a:p>
            <a:r>
              <a:rPr lang="ru-RU" dirty="0"/>
              <a:t>576</a:t>
            </a:r>
          </a:p>
        </p:txBody>
      </p:sp>
      <p:sp>
        <p:nvSpPr>
          <p:cNvPr id="219" name="TextBox 218"/>
          <p:cNvSpPr txBox="1"/>
          <p:nvPr/>
        </p:nvSpPr>
        <p:spPr>
          <a:xfrm>
            <a:off x="8225246" y="4406012"/>
            <a:ext cx="758474" cy="369332"/>
          </a:xfrm>
          <a:prstGeom prst="rect">
            <a:avLst/>
          </a:prstGeom>
          <a:noFill/>
        </p:spPr>
        <p:txBody>
          <a:bodyPr wrap="square" rtlCol="0">
            <a:spAutoFit/>
          </a:bodyPr>
          <a:lstStyle/>
          <a:p>
            <a:r>
              <a:rPr lang="ru-RU" dirty="0"/>
              <a:t>589</a:t>
            </a:r>
          </a:p>
        </p:txBody>
      </p:sp>
      <p:sp>
        <p:nvSpPr>
          <p:cNvPr id="220" name="TextBox 219"/>
          <p:cNvSpPr txBox="1"/>
          <p:nvPr/>
        </p:nvSpPr>
        <p:spPr>
          <a:xfrm>
            <a:off x="8225246" y="5550391"/>
            <a:ext cx="1152128" cy="369332"/>
          </a:xfrm>
          <a:prstGeom prst="rect">
            <a:avLst/>
          </a:prstGeom>
          <a:noFill/>
        </p:spPr>
        <p:txBody>
          <a:bodyPr wrap="square" rtlCol="0">
            <a:spAutoFit/>
          </a:bodyPr>
          <a:lstStyle/>
          <a:p>
            <a:r>
              <a:rPr lang="ru-RU" dirty="0"/>
              <a:t>559</a:t>
            </a:r>
          </a:p>
        </p:txBody>
      </p:sp>
    </p:spTree>
    <p:extLst>
      <p:ext uri="{BB962C8B-B14F-4D97-AF65-F5344CB8AC3E}">
        <p14:creationId xmlns:p14="http://schemas.microsoft.com/office/powerpoint/2010/main" val="276779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wipe(down)">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wipe(down)">
                                      <p:cBhvr>
                                        <p:cTn id="12" dur="5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6"/>
                                        </p:tgtEl>
                                        <p:attrNameLst>
                                          <p:attrName>style.visibility</p:attrName>
                                        </p:attrNameLst>
                                      </p:cBhvr>
                                      <p:to>
                                        <p:strVal val="visible"/>
                                      </p:to>
                                    </p:set>
                                    <p:animEffect transition="in" filter="wipe(down)">
                                      <p:cBhvr>
                                        <p:cTn id="17" dur="500"/>
                                        <p:tgtEl>
                                          <p:spTgt spid="2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07"/>
                                        </p:tgtEl>
                                        <p:attrNameLst>
                                          <p:attrName>style.visibility</p:attrName>
                                        </p:attrNameLst>
                                      </p:cBhvr>
                                      <p:to>
                                        <p:strVal val="visible"/>
                                      </p:to>
                                    </p:set>
                                    <p:animEffect transition="in" filter="wipe(down)">
                                      <p:cBhvr>
                                        <p:cTn id="22" dur="500"/>
                                        <p:tgtEl>
                                          <p:spTgt spid="20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8"/>
                                        </p:tgtEl>
                                        <p:attrNameLst>
                                          <p:attrName>style.visibility</p:attrName>
                                        </p:attrNameLst>
                                      </p:cBhvr>
                                      <p:to>
                                        <p:strVal val="visible"/>
                                      </p:to>
                                    </p:set>
                                    <p:animEffect transition="in" filter="wipe(down)">
                                      <p:cBhvr>
                                        <p:cTn id="27" dur="500"/>
                                        <p:tgtEl>
                                          <p:spTgt spid="20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1"/>
                                        </p:tgtEl>
                                        <p:attrNameLst>
                                          <p:attrName>style.visibility</p:attrName>
                                        </p:attrNameLst>
                                      </p:cBhvr>
                                      <p:to>
                                        <p:strVal val="visible"/>
                                      </p:to>
                                    </p:set>
                                    <p:animEffect transition="in" filter="wipe(down)">
                                      <p:cBhvr>
                                        <p:cTn id="32" dur="500"/>
                                        <p:tgtEl>
                                          <p:spTgt spid="2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2"/>
                                        </p:tgtEl>
                                        <p:attrNameLst>
                                          <p:attrName>style.visibility</p:attrName>
                                        </p:attrNameLst>
                                      </p:cBhvr>
                                      <p:to>
                                        <p:strVal val="visible"/>
                                      </p:to>
                                    </p:set>
                                    <p:animEffect transition="in" filter="wipe(down)">
                                      <p:cBhvr>
                                        <p:cTn id="37" dur="500"/>
                                        <p:tgtEl>
                                          <p:spTgt spid="2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13"/>
                                        </p:tgtEl>
                                        <p:attrNameLst>
                                          <p:attrName>style.visibility</p:attrName>
                                        </p:attrNameLst>
                                      </p:cBhvr>
                                      <p:to>
                                        <p:strVal val="visible"/>
                                      </p:to>
                                    </p:set>
                                    <p:animEffect transition="in" filter="wipe(down)">
                                      <p:cBhvr>
                                        <p:cTn id="42" dur="500"/>
                                        <p:tgtEl>
                                          <p:spTgt spid="2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5"/>
                                        </p:tgtEl>
                                        <p:attrNameLst>
                                          <p:attrName>style.visibility</p:attrName>
                                        </p:attrNameLst>
                                      </p:cBhvr>
                                      <p:to>
                                        <p:strVal val="visible"/>
                                      </p:to>
                                    </p:set>
                                    <p:animEffect transition="in" filter="wipe(down)">
                                      <p:cBhvr>
                                        <p:cTn id="47" dur="500"/>
                                        <p:tgtEl>
                                          <p:spTgt spid="2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16"/>
                                        </p:tgtEl>
                                        <p:attrNameLst>
                                          <p:attrName>style.visibility</p:attrName>
                                        </p:attrNameLst>
                                      </p:cBhvr>
                                      <p:to>
                                        <p:strVal val="visible"/>
                                      </p:to>
                                    </p:set>
                                    <p:animEffect transition="in" filter="wipe(down)">
                                      <p:cBhvr>
                                        <p:cTn id="52" dur="500"/>
                                        <p:tgtEl>
                                          <p:spTgt spid="2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7"/>
                                        </p:tgtEl>
                                        <p:attrNameLst>
                                          <p:attrName>style.visibility</p:attrName>
                                        </p:attrNameLst>
                                      </p:cBhvr>
                                      <p:to>
                                        <p:strVal val="visible"/>
                                      </p:to>
                                    </p:set>
                                    <p:animEffect transition="in" filter="wipe(down)">
                                      <p:cBhvr>
                                        <p:cTn id="57" dur="500"/>
                                        <p:tgtEl>
                                          <p:spTgt spid="2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18"/>
                                        </p:tgtEl>
                                        <p:attrNameLst>
                                          <p:attrName>style.visibility</p:attrName>
                                        </p:attrNameLst>
                                      </p:cBhvr>
                                      <p:to>
                                        <p:strVal val="visible"/>
                                      </p:to>
                                    </p:set>
                                    <p:animEffect transition="in" filter="wipe(down)">
                                      <p:cBhvr>
                                        <p:cTn id="62" dur="500"/>
                                        <p:tgtEl>
                                          <p:spTgt spid="2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19"/>
                                        </p:tgtEl>
                                        <p:attrNameLst>
                                          <p:attrName>style.visibility</p:attrName>
                                        </p:attrNameLst>
                                      </p:cBhvr>
                                      <p:to>
                                        <p:strVal val="visible"/>
                                      </p:to>
                                    </p:set>
                                    <p:animEffect transition="in" filter="wipe(down)">
                                      <p:cBhvr>
                                        <p:cTn id="67" dur="500"/>
                                        <p:tgtEl>
                                          <p:spTgt spid="2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20"/>
                                        </p:tgtEl>
                                        <p:attrNameLst>
                                          <p:attrName>style.visibility</p:attrName>
                                        </p:attrNameLst>
                                      </p:cBhvr>
                                      <p:to>
                                        <p:strVal val="visible"/>
                                      </p:to>
                                    </p:set>
                                    <p:animEffect transition="in" filter="wipe(down)">
                                      <p:cBhvr>
                                        <p:cTn id="72"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06" grpId="0"/>
      <p:bldP spid="207" grpId="0"/>
      <p:bldP spid="208" grpId="0"/>
      <p:bldP spid="211" grpId="0"/>
      <p:bldP spid="212" grpId="0"/>
      <p:bldP spid="213" grpId="0"/>
      <p:bldP spid="215" grpId="0"/>
      <p:bldP spid="216" grpId="0"/>
      <p:bldP spid="217" grpId="0"/>
      <p:bldP spid="218" grpId="0"/>
      <p:bldP spid="219" grpId="0"/>
      <p:bldP spid="2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288057" y="105315"/>
            <a:ext cx="1724227" cy="611247"/>
          </a:xfrm>
          <a:prstGeom prst="rect">
            <a:avLst/>
          </a:prstGeom>
        </p:spPr>
      </p:pic>
      <p:pic>
        <p:nvPicPr>
          <p:cNvPr id="5" name="Picture 2">
            <a:extLst>
              <a:ext uri="{FF2B5EF4-FFF2-40B4-BE49-F238E27FC236}">
                <a16:creationId xmlns:a16="http://schemas.microsoft.com/office/drawing/2014/main" id="{E618F44E-2AFE-C35D-2F9A-C7AFB163C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070" y="861538"/>
            <a:ext cx="7260562" cy="589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Пятиугольник 2">
            <a:extLst>
              <a:ext uri="{FF2B5EF4-FFF2-40B4-BE49-F238E27FC236}">
                <a16:creationId xmlns:a16="http://schemas.microsoft.com/office/drawing/2014/main" id="{669D5B3D-310B-C240-7EB7-8C1F0109C721}"/>
              </a:ext>
            </a:extLst>
          </p:cNvPr>
          <p:cNvSpPr/>
          <p:nvPr/>
        </p:nvSpPr>
        <p:spPr>
          <a:xfrm>
            <a:off x="0" y="146381"/>
            <a:ext cx="6967089" cy="611247"/>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800" dirty="0">
                <a:solidFill>
                  <a:schemeClr val="bg1"/>
                </a:solidFill>
                <a:latin typeface="Times New Roman" pitchFamily="18" charset="0"/>
                <a:cs typeface="Times New Roman" pitchFamily="18" charset="0"/>
              </a:rPr>
              <a:t>Уроки -мастерские </a:t>
            </a:r>
            <a:endParaRPr lang="ru-RU" sz="2800"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2586987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395099" y="188138"/>
            <a:ext cx="1528408" cy="611247"/>
          </a:xfrm>
          <a:prstGeom prst="rect">
            <a:avLst/>
          </a:prstGeom>
        </p:spPr>
      </p:pic>
      <p:sp>
        <p:nvSpPr>
          <p:cNvPr id="9" name="Прямоугольник 8"/>
          <p:cNvSpPr/>
          <p:nvPr/>
        </p:nvSpPr>
        <p:spPr>
          <a:xfrm>
            <a:off x="382385" y="1812174"/>
            <a:ext cx="8387542" cy="369332"/>
          </a:xfrm>
          <a:prstGeom prst="rect">
            <a:avLst/>
          </a:prstGeom>
        </p:spPr>
        <p:txBody>
          <a:bodyPr wrap="square">
            <a:spAutoFit/>
          </a:bodyPr>
          <a:lstStyle/>
          <a:p>
            <a:r>
              <a:rPr lang="ru-RU" dirty="0">
                <a:latin typeface="Book Antiqua" panose="02040602050305030304" pitchFamily="18" charset="0"/>
              </a:rPr>
              <a:t> </a:t>
            </a:r>
          </a:p>
        </p:txBody>
      </p:sp>
      <p:pic>
        <p:nvPicPr>
          <p:cNvPr id="5" name="Picture 3">
            <a:extLst>
              <a:ext uri="{FF2B5EF4-FFF2-40B4-BE49-F238E27FC236}">
                <a16:creationId xmlns:a16="http://schemas.microsoft.com/office/drawing/2014/main" id="{02C82E89-B287-C236-02BE-C012C74EB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8" y="127809"/>
            <a:ext cx="7311786" cy="6602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64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ятиугольник 2"/>
          <p:cNvSpPr/>
          <p:nvPr/>
        </p:nvSpPr>
        <p:spPr>
          <a:xfrm>
            <a:off x="0" y="220026"/>
            <a:ext cx="6967089" cy="819065"/>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b="1" dirty="0">
                <a:latin typeface="Times New Roman" panose="02020603050405020304" pitchFamily="18" charset="0"/>
                <a:cs typeface="Times New Roman" panose="02020603050405020304" pitchFamily="18" charset="0"/>
              </a:rPr>
              <a:t>Самостоятельная поисковая работа</a:t>
            </a:r>
          </a:p>
        </p:txBody>
      </p:sp>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163770" y="323934"/>
            <a:ext cx="1724227" cy="611247"/>
          </a:xfrm>
          <a:prstGeom prst="rect">
            <a:avLst/>
          </a:prstGeom>
        </p:spPr>
      </p:pic>
      <p:sp>
        <p:nvSpPr>
          <p:cNvPr id="9" name="Прямоугольник 8"/>
          <p:cNvSpPr/>
          <p:nvPr/>
        </p:nvSpPr>
        <p:spPr>
          <a:xfrm>
            <a:off x="241069" y="1144162"/>
            <a:ext cx="8387542" cy="5493812"/>
          </a:xfrm>
          <a:prstGeom prst="rect">
            <a:avLst/>
          </a:prstGeom>
          <a:ln w="31750">
            <a:solidFill>
              <a:schemeClr val="accent1"/>
            </a:solidFill>
          </a:ln>
        </p:spPr>
        <p:txBody>
          <a:bodyPr wrap="square">
            <a:spAutoFit/>
          </a:bodyPr>
          <a:lstStyle/>
          <a:p>
            <a:pPr algn="ctr"/>
            <a:r>
              <a:rPr lang="ru-RU" sz="1800" b="1" dirty="0">
                <a:effectLst/>
                <a:latin typeface="Times New Roman" panose="02020603050405020304" pitchFamily="18" charset="0"/>
                <a:ea typeface="Calibri" panose="020F0502020204030204" pitchFamily="34" charset="0"/>
              </a:rPr>
              <a:t>Проведение статистического исследования</a:t>
            </a:r>
            <a:endParaRPr lang="ru-RU" sz="1800" dirty="0">
              <a:effectLst/>
              <a:latin typeface="Times New Roman" panose="02020603050405020304" pitchFamily="18" charset="0"/>
              <a:ea typeface="Calibri" panose="020F0502020204030204" pitchFamily="34" charset="0"/>
            </a:endParaRPr>
          </a:p>
          <a:p>
            <a:pPr algn="just">
              <a:lnSpc>
                <a:spcPct val="150000"/>
              </a:lnSpc>
            </a:pPr>
            <a:r>
              <a:rPr lang="ru-RU" sz="1800" b="1" i="1" dirty="0">
                <a:effectLst/>
                <a:latin typeface="Times New Roman" panose="02020603050405020304" pitchFamily="18" charset="0"/>
                <a:ea typeface="Calibri" panose="020F0502020204030204" pitchFamily="34" charset="0"/>
              </a:rPr>
              <a:t>Цель:</a:t>
            </a:r>
            <a:r>
              <a:rPr lang="ru-RU" sz="1800" i="1" dirty="0">
                <a:effectLst/>
                <a:latin typeface="Times New Roman" panose="02020603050405020304" pitchFamily="18" charset="0"/>
                <a:ea typeface="Calibri" panose="020F0502020204030204" pitchFamily="34" charset="0"/>
              </a:rPr>
              <a:t> использование полученных знаний по теории вероятности и математической статистике и навыков использования статистических функций среды </a:t>
            </a:r>
            <a:r>
              <a:rPr lang="en-US" sz="1800" i="1" dirty="0">
                <a:effectLst/>
                <a:latin typeface="Times New Roman" panose="02020603050405020304" pitchFamily="18" charset="0"/>
                <a:ea typeface="Calibri" panose="020F0502020204030204" pitchFamily="34" charset="0"/>
              </a:rPr>
              <a:t>MS Excel</a:t>
            </a:r>
            <a:r>
              <a:rPr lang="ru-RU" sz="1800" i="1" dirty="0">
                <a:effectLst/>
                <a:latin typeface="Times New Roman" panose="02020603050405020304" pitchFamily="18" charset="0"/>
                <a:ea typeface="Calibri" panose="020F0502020204030204" pitchFamily="34" charset="0"/>
              </a:rPr>
              <a:t> для проведения статистического исследования.</a:t>
            </a:r>
            <a:endParaRPr lang="ru-RU" sz="1800" dirty="0">
              <a:effectLst/>
              <a:latin typeface="Times New Roman" panose="02020603050405020304" pitchFamily="18" charset="0"/>
              <a:ea typeface="Calibri" panose="020F0502020204030204" pitchFamily="34" charset="0"/>
            </a:endParaRPr>
          </a:p>
          <a:p>
            <a:pPr algn="just"/>
            <a:r>
              <a:rPr lang="ru-RU" sz="1800" dirty="0">
                <a:effectLst/>
                <a:latin typeface="Times New Roman" panose="02020603050405020304" pitchFamily="18" charset="0"/>
                <a:ea typeface="Calibri" panose="020F0502020204030204" pitchFamily="34" charset="0"/>
              </a:rPr>
              <a:t>(работу возможно выполнять как индивидуально, так и в </a:t>
            </a:r>
            <a:r>
              <a:rPr lang="ru-RU" sz="1800" dirty="0" err="1">
                <a:effectLst/>
                <a:latin typeface="Times New Roman" panose="02020603050405020304" pitchFamily="18" charset="0"/>
                <a:ea typeface="Calibri" panose="020F0502020204030204" pitchFamily="34" charset="0"/>
              </a:rPr>
              <a:t>микрогруппах</a:t>
            </a:r>
            <a:r>
              <a:rPr lang="ru-RU" sz="1800" dirty="0">
                <a:effectLst/>
                <a:latin typeface="Times New Roman" panose="02020603050405020304" pitchFamily="18" charset="0"/>
                <a:ea typeface="Calibri" panose="020F0502020204030204" pitchFamily="34" charset="0"/>
              </a:rPr>
              <a:t> по 2-3 человека)</a:t>
            </a:r>
          </a:p>
          <a:p>
            <a:pPr algn="just"/>
            <a:r>
              <a:rPr lang="ru-RU" sz="1800" dirty="0">
                <a:effectLst/>
                <a:latin typeface="Times New Roman" panose="02020603050405020304" pitchFamily="18" charset="0"/>
                <a:ea typeface="Calibri" panose="020F0502020204030204" pitchFamily="34" charset="0"/>
              </a:rPr>
              <a:t>Примерная тематика исследования (студент может предложить свою тему):</a:t>
            </a:r>
          </a:p>
          <a:p>
            <a:pPr algn="just"/>
            <a:r>
              <a:rPr lang="ru-RU" sz="1800" dirty="0">
                <a:effectLst/>
                <a:latin typeface="Times New Roman" panose="02020603050405020304" pitchFamily="18" charset="0"/>
                <a:ea typeface="Calibri" panose="020F0502020204030204" pitchFamily="34" charset="0"/>
              </a:rPr>
              <a:t>1. Исследование динамики численности населения России</a:t>
            </a:r>
          </a:p>
          <a:p>
            <a:pPr algn="just"/>
            <a:r>
              <a:rPr lang="ru-RU" sz="1800" dirty="0">
                <a:effectLst/>
                <a:latin typeface="Times New Roman" panose="02020603050405020304" pitchFamily="18" charset="0"/>
                <a:ea typeface="Calibri" panose="020F0502020204030204" pitchFamily="34" charset="0"/>
              </a:rPr>
              <a:t>2. Динамика производства электроэнергии в одном из регионов России</a:t>
            </a:r>
          </a:p>
          <a:p>
            <a:pPr algn="just"/>
            <a:r>
              <a:rPr lang="ru-RU" sz="1800" dirty="0">
                <a:effectLst/>
                <a:latin typeface="Times New Roman" panose="02020603050405020304" pitchFamily="18" charset="0"/>
                <a:ea typeface="Calibri" panose="020F0502020204030204" pitchFamily="34" charset="0"/>
              </a:rPr>
              <a:t>3. Динамика инвестиций в основной капитал по г. Москве</a:t>
            </a:r>
          </a:p>
          <a:p>
            <a:pPr algn="just"/>
            <a:r>
              <a:rPr lang="ru-RU" sz="1800" dirty="0">
                <a:effectLst/>
                <a:latin typeface="Times New Roman" panose="02020603050405020304" pitchFamily="18" charset="0"/>
                <a:ea typeface="Calibri" panose="020F0502020204030204" pitchFamily="34" charset="0"/>
              </a:rPr>
              <a:t>4. Динамика развития сети сотовой связи одного из операторов.</a:t>
            </a:r>
          </a:p>
          <a:p>
            <a:pPr algn="just"/>
            <a:r>
              <a:rPr lang="ru-RU" sz="1800" dirty="0">
                <a:effectLst/>
                <a:latin typeface="Times New Roman" panose="02020603050405020304" pitchFamily="18" charset="0"/>
                <a:ea typeface="Calibri" panose="020F0502020204030204" pitchFamily="34" charset="0"/>
              </a:rPr>
              <a:t>5.Распределение населения России (Москвы) по уровню среднедушевого денежного дохода</a:t>
            </a:r>
          </a:p>
          <a:p>
            <a:pPr algn="just"/>
            <a:r>
              <a:rPr lang="ru-RU" sz="1800" dirty="0">
                <a:effectLst/>
                <a:latin typeface="Times New Roman" panose="02020603050405020304" pitchFamily="18" charset="0"/>
                <a:ea typeface="Calibri" panose="020F0502020204030204" pitchFamily="34" charset="0"/>
              </a:rPr>
              <a:t>6. Динамика производства зерна в России</a:t>
            </a:r>
          </a:p>
          <a:p>
            <a:pPr algn="just"/>
            <a:r>
              <a:rPr lang="ru-RU" sz="1800" dirty="0">
                <a:effectLst/>
                <a:latin typeface="Times New Roman" panose="02020603050405020304" pitchFamily="18" charset="0"/>
                <a:ea typeface="Calibri" panose="020F0502020204030204" pitchFamily="34" charset="0"/>
              </a:rPr>
              <a:t>7. Динамика строительства жилья в Московском регионе</a:t>
            </a:r>
          </a:p>
          <a:p>
            <a:pPr algn="just"/>
            <a:r>
              <a:rPr lang="ru-RU" sz="1800" dirty="0">
                <a:effectLst/>
                <a:latin typeface="Times New Roman" panose="02020603050405020304" pitchFamily="18" charset="0"/>
                <a:ea typeface="Calibri" panose="020F0502020204030204" pitchFamily="34" charset="0"/>
              </a:rPr>
              <a:t>8. Динамика производства черных металлов в России</a:t>
            </a:r>
          </a:p>
          <a:p>
            <a:pPr algn="just"/>
            <a:r>
              <a:rPr lang="ru-RU" sz="1800" dirty="0">
                <a:effectLst/>
                <a:latin typeface="Times New Roman" panose="02020603050405020304" pitchFamily="18" charset="0"/>
                <a:ea typeface="Calibri" panose="020F0502020204030204" pitchFamily="34" charset="0"/>
              </a:rPr>
              <a:t>9. Исследование продовольственной безопасности</a:t>
            </a:r>
          </a:p>
          <a:p>
            <a:pPr algn="just"/>
            <a:r>
              <a:rPr lang="ru-RU" sz="1800" b="1" dirty="0">
                <a:effectLst/>
                <a:latin typeface="Times New Roman" panose="02020603050405020304" pitchFamily="18" charset="0"/>
                <a:ea typeface="Calibri" panose="020F0502020204030204" pitchFamily="34" charset="0"/>
              </a:rPr>
              <a:t> </a:t>
            </a:r>
            <a:endParaRPr lang="ru-RU"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27074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ятиугольник 2"/>
          <p:cNvSpPr/>
          <p:nvPr/>
        </p:nvSpPr>
        <p:spPr>
          <a:xfrm>
            <a:off x="0" y="394049"/>
            <a:ext cx="6967089" cy="819065"/>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800" dirty="0">
                <a:solidFill>
                  <a:schemeClr val="bg1"/>
                </a:solidFill>
                <a:latin typeface="Times New Roman" pitchFamily="18" charset="0"/>
                <a:cs typeface="Times New Roman" pitchFamily="18" charset="0"/>
              </a:rPr>
              <a:t>ТРИЗ-теория решения изобретательских задач </a:t>
            </a:r>
            <a:endParaRPr lang="ru-RU" sz="2800" dirty="0">
              <a:solidFill>
                <a:schemeClr val="bg1"/>
              </a:solidFill>
              <a:latin typeface="Book Antiqua" panose="02040602050305030304" pitchFamily="18" charset="0"/>
            </a:endParaRPr>
          </a:p>
        </p:txBody>
      </p:sp>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208158" y="427844"/>
            <a:ext cx="1724227" cy="611247"/>
          </a:xfrm>
          <a:prstGeom prst="rect">
            <a:avLst/>
          </a:prstGeom>
        </p:spPr>
      </p:pic>
      <p:sp>
        <p:nvSpPr>
          <p:cNvPr id="9" name="Прямоугольник 8"/>
          <p:cNvSpPr/>
          <p:nvPr/>
        </p:nvSpPr>
        <p:spPr>
          <a:xfrm>
            <a:off x="298963" y="1809138"/>
            <a:ext cx="4938862" cy="4278094"/>
          </a:xfrm>
          <a:prstGeom prst="rect">
            <a:avLst/>
          </a:prstGeom>
          <a:ln w="31750">
            <a:solidFill>
              <a:schemeClr val="accent1"/>
            </a:solidFill>
          </a:ln>
        </p:spPr>
        <p:txBody>
          <a:bodyPr wrap="square">
            <a:spAutoFit/>
          </a:bodyPr>
          <a:lstStyle/>
          <a:p>
            <a:r>
              <a:rPr lang="ru-RU" altLang="ru-RU" sz="2800" b="1" dirty="0">
                <a:latin typeface="Times New Roman" panose="02020603050405020304" pitchFamily="18" charset="0"/>
                <a:cs typeface="Times New Roman" panose="02020603050405020304" pitchFamily="18" charset="0"/>
              </a:rPr>
              <a:t>«ТРИЗ – это управляемый процесс создания нового, соединяющий в себе точный расчет, логику, интуицию» </a:t>
            </a:r>
          </a:p>
          <a:p>
            <a:endParaRPr lang="ru-RU" altLang="ru-RU" sz="2800" b="1" dirty="0">
              <a:latin typeface="Times New Roman" panose="02020603050405020304" pitchFamily="18" charset="0"/>
              <a:cs typeface="Times New Roman" panose="02020603050405020304" pitchFamily="18" charset="0"/>
            </a:endParaRPr>
          </a:p>
          <a:p>
            <a:endParaRPr lang="ru-RU" altLang="ru-RU" sz="2800" b="1" dirty="0">
              <a:latin typeface="Times New Roman" panose="02020603050405020304" pitchFamily="18" charset="0"/>
              <a:cs typeface="Times New Roman" panose="02020603050405020304" pitchFamily="18" charset="0"/>
            </a:endParaRPr>
          </a:p>
          <a:p>
            <a:pPr marL="0" indent="0" algn="r" eaLnBrk="1" hangingPunct="1">
              <a:buFontTx/>
              <a:buNone/>
            </a:pPr>
            <a:r>
              <a:rPr lang="ru-RU" altLang="ru-RU" sz="2800" b="1" dirty="0">
                <a:latin typeface="Times New Roman" panose="02020603050405020304" pitchFamily="18" charset="0"/>
                <a:cs typeface="Times New Roman" panose="02020603050405020304" pitchFamily="18" charset="0"/>
              </a:rPr>
              <a:t>                   </a:t>
            </a:r>
            <a:r>
              <a:rPr lang="ru-RU" altLang="ru-RU" sz="2800" b="1" i="1" dirty="0">
                <a:latin typeface="Times New Roman" panose="02020603050405020304" pitchFamily="18" charset="0"/>
                <a:cs typeface="Times New Roman" panose="02020603050405020304" pitchFamily="18" charset="0"/>
              </a:rPr>
              <a:t>Генрих </a:t>
            </a:r>
            <a:r>
              <a:rPr lang="ru-RU" altLang="ru-RU" sz="2800" b="1" i="1" dirty="0" err="1">
                <a:latin typeface="Times New Roman" panose="02020603050405020304" pitchFamily="18" charset="0"/>
                <a:cs typeface="Times New Roman" panose="02020603050405020304" pitchFamily="18" charset="0"/>
              </a:rPr>
              <a:t>Саулович</a:t>
            </a:r>
            <a:r>
              <a:rPr lang="ru-RU" altLang="ru-RU" sz="2800" b="1" i="1" dirty="0">
                <a:latin typeface="Times New Roman" panose="02020603050405020304" pitchFamily="18" charset="0"/>
                <a:cs typeface="Times New Roman" panose="02020603050405020304" pitchFamily="18" charset="0"/>
              </a:rPr>
              <a:t> </a:t>
            </a:r>
          </a:p>
          <a:p>
            <a:pPr marL="0" indent="0" algn="r" eaLnBrk="1" hangingPunct="1">
              <a:buFontTx/>
              <a:buNone/>
            </a:pPr>
            <a:r>
              <a:rPr lang="ru-RU" altLang="ru-RU" sz="2800" b="1" i="1" dirty="0" err="1">
                <a:latin typeface="Times New Roman" panose="02020603050405020304" pitchFamily="18" charset="0"/>
                <a:cs typeface="Times New Roman" panose="02020603050405020304" pitchFamily="18" charset="0"/>
              </a:rPr>
              <a:t>Альтшуллер</a:t>
            </a:r>
            <a:r>
              <a:rPr lang="ru-RU" altLang="ru-RU" sz="2800" b="1" i="1" dirty="0">
                <a:latin typeface="Times New Roman" panose="02020603050405020304" pitchFamily="18" charset="0"/>
                <a:cs typeface="Times New Roman" panose="02020603050405020304" pitchFamily="18" charset="0"/>
              </a:rPr>
              <a:t>.</a:t>
            </a:r>
          </a:p>
          <a:p>
            <a:r>
              <a:rPr lang="ru-RU" altLang="ru-RU" sz="2800" b="1" dirty="0">
                <a:latin typeface="Times New Roman" panose="02020603050405020304" pitchFamily="18" charset="0"/>
                <a:cs typeface="Times New Roman" panose="02020603050405020304" pitchFamily="18" charset="0"/>
              </a:rPr>
              <a:t>  </a:t>
            </a:r>
          </a:p>
          <a:p>
            <a:endParaRPr lang="ru-RU" sz="2000" dirty="0">
              <a:latin typeface="Times New Roman" panose="02020603050405020304" pitchFamily="18" charset="0"/>
              <a:cs typeface="Times New Roman" panose="02020603050405020304" pitchFamily="18" charset="0"/>
            </a:endParaRPr>
          </a:p>
        </p:txBody>
      </p:sp>
      <p:pic>
        <p:nvPicPr>
          <p:cNvPr id="7" name="Объект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40394" y="1738033"/>
            <a:ext cx="3253390" cy="4351338"/>
          </a:xfrm>
        </p:spPr>
      </p:pic>
    </p:spTree>
    <p:extLst>
      <p:ext uri="{BB962C8B-B14F-4D97-AF65-F5344CB8AC3E}">
        <p14:creationId xmlns:p14="http://schemas.microsoft.com/office/powerpoint/2010/main" val="24512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234791" y="122219"/>
            <a:ext cx="1724227" cy="611247"/>
          </a:xfrm>
          <a:prstGeom prst="rect">
            <a:avLst/>
          </a:prstGeom>
        </p:spPr>
      </p:pic>
      <p:sp>
        <p:nvSpPr>
          <p:cNvPr id="9" name="Прямоугольник 8"/>
          <p:cNvSpPr/>
          <p:nvPr/>
        </p:nvSpPr>
        <p:spPr>
          <a:xfrm>
            <a:off x="213064" y="856357"/>
            <a:ext cx="8353886" cy="6001643"/>
          </a:xfrm>
          <a:prstGeom prst="rect">
            <a:avLst/>
          </a:prstGeom>
          <a:ln w="31750">
            <a:solidFill>
              <a:schemeClr val="accent1"/>
            </a:solidFill>
          </a:ln>
        </p:spPr>
        <p:txBody>
          <a:bodyPr wrap="square">
            <a:spAutoFit/>
          </a:bodyPr>
          <a:lstStyle/>
          <a:p>
            <a:pPr algn="just"/>
            <a:r>
              <a:rPr lang="ru-RU" sz="1600" dirty="0">
                <a:effectLst/>
                <a:latin typeface="Times New Roman" panose="02020603050405020304" pitchFamily="18" charset="0"/>
                <a:ea typeface="Calibri" panose="020F0502020204030204" pitchFamily="34" charset="0"/>
              </a:rPr>
              <a:t>Порядок выполнения работы:</a:t>
            </a:r>
          </a:p>
          <a:p>
            <a:pPr algn="just"/>
            <a:r>
              <a:rPr lang="ru-RU" sz="1600" dirty="0">
                <a:effectLst/>
                <a:latin typeface="Times New Roman" panose="02020603050405020304" pitchFamily="18" charset="0"/>
                <a:ea typeface="Calibri" panose="020F0502020204030204" pitchFamily="34" charset="0"/>
              </a:rPr>
              <a:t> </a:t>
            </a:r>
          </a:p>
          <a:p>
            <a:pPr algn="just"/>
            <a:r>
              <a:rPr lang="ru-RU" sz="1600" dirty="0">
                <a:effectLst/>
                <a:latin typeface="Times New Roman" panose="02020603050405020304" pitchFamily="18" charset="0"/>
                <a:ea typeface="Calibri" panose="020F0502020204030204" pitchFamily="34" charset="0"/>
              </a:rPr>
              <a:t>1. Выбор проблемы исследования методами математической статистики</a:t>
            </a:r>
          </a:p>
          <a:p>
            <a:pPr algn="just"/>
            <a:r>
              <a:rPr lang="ru-RU" sz="1600" dirty="0">
                <a:effectLst/>
                <a:latin typeface="Times New Roman" panose="02020603050405020304" pitchFamily="18" charset="0"/>
                <a:ea typeface="Calibri" panose="020F0502020204030204" pitchFamily="34" charset="0"/>
              </a:rPr>
              <a:t>2. Подбор по выбранной проблеме статистических данных в периодической печати или с помощью социологического опроса.</a:t>
            </a:r>
          </a:p>
          <a:p>
            <a:pPr algn="just"/>
            <a:r>
              <a:rPr lang="ru-RU" sz="1600" dirty="0">
                <a:effectLst/>
                <a:latin typeface="Times New Roman" panose="02020603050405020304" pitchFamily="18" charset="0"/>
                <a:ea typeface="Calibri" panose="020F0502020204030204" pitchFamily="34" charset="0"/>
              </a:rPr>
              <a:t>3. Выполнение следующих заданий:</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построение вариационного ряда, эмпирической функции распределения и ее графика</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построение полигона и гистограммы частот</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вычисление точечной и интервальной оценки параметров распределения</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вычисление точечной несмещенной оценки для дисперсии</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нахождение интервала, в который с заданной вероятностью попадает случайная величина, распределенная нормально или по Стьюденту, с помощью статистических таблиц</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вычисление доверительного интервала для генеральной дисперсии и математического ожидания нормального распределения</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проверка статистической гипотезы о числовом значении среднего, если выборка производится из одной совокупности.</a:t>
            </a:r>
          </a:p>
          <a:p>
            <a:pPr algn="just"/>
            <a:r>
              <a:rPr lang="ru-RU" sz="1600" dirty="0">
                <a:effectLst/>
                <a:latin typeface="Times New Roman" panose="02020603050405020304" pitchFamily="18" charset="0"/>
                <a:ea typeface="Calibri" panose="020F0502020204030204" pitchFamily="34" charset="0"/>
              </a:rPr>
              <a:t>4. Оформление проекта по правилам оформления исследовательских работ. Для этого необходимо:</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определить цели и задачи исследования</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сформулировать гипотезу исследования</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выбрать методы исследования</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обработать эмпирические данные</a:t>
            </a:r>
          </a:p>
          <a:p>
            <a:pPr marL="342900" lvl="0" indent="-342900" algn="just">
              <a:buFont typeface="Symbol" panose="05050102010706020507" pitchFamily="18" charset="2"/>
              <a:buChar char=""/>
            </a:pPr>
            <a:r>
              <a:rPr lang="ru-RU" sz="1600" dirty="0">
                <a:effectLst/>
                <a:latin typeface="Times New Roman" panose="02020603050405020304" pitchFamily="18" charset="0"/>
                <a:ea typeface="Calibri" panose="020F0502020204030204" pitchFamily="34" charset="0"/>
              </a:rPr>
              <a:t>сформулировать аргументированный вывод по проблеме исследования</a:t>
            </a:r>
            <a:r>
              <a:rPr lang="en-US" sz="1600" dirty="0">
                <a:latin typeface="Times New Roman" panose="02020603050405020304" pitchFamily="18" charset="0"/>
                <a:ea typeface="Calibri" panose="020F0502020204030204" pitchFamily="34" charset="0"/>
              </a:rPr>
              <a:t>.</a:t>
            </a:r>
            <a:endParaRPr lang="ru-RU" sz="1600" dirty="0">
              <a:effectLst/>
              <a:latin typeface="Times New Roman" panose="02020603050405020304" pitchFamily="18" charset="0"/>
              <a:ea typeface="Calibri" panose="020F0502020204030204" pitchFamily="34" charset="0"/>
            </a:endParaRPr>
          </a:p>
        </p:txBody>
      </p:sp>
      <p:sp>
        <p:nvSpPr>
          <p:cNvPr id="5" name="Пятиугольник 2">
            <a:extLst>
              <a:ext uri="{FF2B5EF4-FFF2-40B4-BE49-F238E27FC236}">
                <a16:creationId xmlns:a16="http://schemas.microsoft.com/office/drawing/2014/main" id="{FE7ED9ED-72A1-2667-28FF-0A9DDC28CAE5}"/>
              </a:ext>
            </a:extLst>
          </p:cNvPr>
          <p:cNvSpPr/>
          <p:nvPr/>
        </p:nvSpPr>
        <p:spPr>
          <a:xfrm>
            <a:off x="0" y="18311"/>
            <a:ext cx="6967089" cy="819065"/>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b="1" dirty="0">
                <a:latin typeface="Times New Roman" panose="02020603050405020304" pitchFamily="18" charset="0"/>
                <a:cs typeface="Times New Roman" panose="02020603050405020304" pitchFamily="18" charset="0"/>
              </a:rPr>
              <a:t>Самостоятельная поисковая работа</a:t>
            </a:r>
          </a:p>
        </p:txBody>
      </p:sp>
    </p:spTree>
    <p:extLst>
      <p:ext uri="{BB962C8B-B14F-4D97-AF65-F5344CB8AC3E}">
        <p14:creationId xmlns:p14="http://schemas.microsoft.com/office/powerpoint/2010/main" val="41928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Объект 7">
            <a:extLst>
              <a:ext uri="{FF2B5EF4-FFF2-40B4-BE49-F238E27FC236}">
                <a16:creationId xmlns:a16="http://schemas.microsoft.com/office/drawing/2014/main" id="{CA6A3693-4C5E-9B94-C01F-7D31E719B85C}"/>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rot="5400000">
            <a:off x="395288" y="2369741"/>
            <a:ext cx="4352925" cy="3264693"/>
          </a:xfrm>
        </p:spPr>
      </p:pic>
      <p:pic>
        <p:nvPicPr>
          <p:cNvPr id="5" name="Объект 4">
            <a:extLst>
              <a:ext uri="{FF2B5EF4-FFF2-40B4-BE49-F238E27FC236}">
                <a16:creationId xmlns:a16="http://schemas.microsoft.com/office/drawing/2014/main" id="{25AE2E89-E5DB-BEB0-AB73-8D2DFCF4D93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663954" y="3940275"/>
            <a:ext cx="3454186" cy="2914650"/>
          </a:xfrm>
        </p:spPr>
      </p:pic>
      <p:sp>
        <p:nvSpPr>
          <p:cNvPr id="1030" name="Rectangle 2">
            <a:extLst>
              <a:ext uri="{FF2B5EF4-FFF2-40B4-BE49-F238E27FC236}">
                <a16:creationId xmlns:a16="http://schemas.microsoft.com/office/drawing/2014/main" id="{8DAF06E1-A46B-E237-165E-C8D2713FAA9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aphicFrame>
        <p:nvGraphicFramePr>
          <p:cNvPr id="1026" name="Object 1">
            <a:extLst>
              <a:ext uri="{FF2B5EF4-FFF2-40B4-BE49-F238E27FC236}">
                <a16:creationId xmlns:a16="http://schemas.microsoft.com/office/drawing/2014/main" id="{1DA73D6F-A14E-D166-EEB4-40F425ADB151}"/>
              </a:ext>
            </a:extLst>
          </p:cNvPr>
          <p:cNvGraphicFramePr>
            <a:graphicFrameLocks noChangeAspect="1"/>
          </p:cNvGraphicFramePr>
          <p:nvPr>
            <p:extLst>
              <p:ext uri="{D42A27DB-BD31-4B8C-83A1-F6EECF244321}">
                <p14:modId xmlns:p14="http://schemas.microsoft.com/office/powerpoint/2010/main" val="4064332995"/>
              </p:ext>
            </p:extLst>
          </p:nvPr>
        </p:nvGraphicFramePr>
        <p:xfrm>
          <a:off x="-770" y="937250"/>
          <a:ext cx="6072324" cy="5972306"/>
        </p:xfrm>
        <a:graphic>
          <a:graphicData uri="http://schemas.openxmlformats.org/presentationml/2006/ole">
            <mc:AlternateContent xmlns:mc="http://schemas.openxmlformats.org/markup-compatibility/2006">
              <mc:Choice xmlns:v="urn:schemas-microsoft-com:vml" Requires="v">
                <p:oleObj name="Слайд" r:id="rId4" imgW="4570586" imgH="3427608" progId="PowerPoint.Slide.12">
                  <p:embed/>
                </p:oleObj>
              </mc:Choice>
              <mc:Fallback>
                <p:oleObj name="Слайд" r:id="rId4" imgW="4570586" imgH="3427608" progId="PowerPoint.Slide.12">
                  <p:embed/>
                  <p:pic>
                    <p:nvPicPr>
                      <p:cNvPr id="1026" name="Object 1">
                        <a:extLst>
                          <a:ext uri="{FF2B5EF4-FFF2-40B4-BE49-F238E27FC236}">
                            <a16:creationId xmlns:a16="http://schemas.microsoft.com/office/drawing/2014/main" id="{1DA73D6F-A14E-D166-EEB4-40F425ADB1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 y="937250"/>
                        <a:ext cx="6072324" cy="5972306"/>
                      </a:xfrm>
                      <a:prstGeom prst="rect">
                        <a:avLst/>
                      </a:prstGeom>
                      <a:noFill/>
                      <a:ln>
                        <a:noFill/>
                      </a:ln>
                    </p:spPr>
                  </p:pic>
                </p:oleObj>
              </mc:Fallback>
            </mc:AlternateContent>
          </a:graphicData>
        </a:graphic>
      </p:graphicFrame>
      <p:sp>
        <p:nvSpPr>
          <p:cNvPr id="2" name="Пятиугольник 2">
            <a:extLst>
              <a:ext uri="{FF2B5EF4-FFF2-40B4-BE49-F238E27FC236}">
                <a16:creationId xmlns:a16="http://schemas.microsoft.com/office/drawing/2014/main" id="{8338D6B8-DA50-414E-93CE-412995B9E9B8}"/>
              </a:ext>
            </a:extLst>
          </p:cNvPr>
          <p:cNvSpPr/>
          <p:nvPr/>
        </p:nvSpPr>
        <p:spPr>
          <a:xfrm>
            <a:off x="0" y="304800"/>
            <a:ext cx="6967089" cy="662726"/>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b="1" dirty="0">
                <a:latin typeface="Times New Roman" panose="02020603050405020304" pitchFamily="18" charset="0"/>
                <a:cs typeface="Times New Roman" panose="02020603050405020304" pitchFamily="18" charset="0"/>
              </a:rPr>
              <a:t>Развивающие игры</a:t>
            </a:r>
          </a:p>
        </p:txBody>
      </p:sp>
      <p:pic>
        <p:nvPicPr>
          <p:cNvPr id="3" name="Рисунок 2">
            <a:extLst>
              <a:ext uri="{FF2B5EF4-FFF2-40B4-BE49-F238E27FC236}">
                <a16:creationId xmlns:a16="http://schemas.microsoft.com/office/drawing/2014/main" id="{01659BCC-CED7-7D0E-DBE8-A2622FE1AED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3839" b="55757"/>
          <a:stretch/>
        </p:blipFill>
        <p:spPr>
          <a:xfrm>
            <a:off x="7297445" y="326003"/>
            <a:ext cx="1724227" cy="611247"/>
          </a:xfrm>
          <a:prstGeom prst="rect">
            <a:avLst/>
          </a:prstGeom>
        </p:spPr>
      </p:pic>
      <p:pic>
        <p:nvPicPr>
          <p:cNvPr id="10" name="Рисунок 9">
            <a:extLst>
              <a:ext uri="{FF2B5EF4-FFF2-40B4-BE49-F238E27FC236}">
                <a16:creationId xmlns:a16="http://schemas.microsoft.com/office/drawing/2014/main" id="{9F15E4D7-F0DF-1956-C81F-3DE0DA0CC1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6097410" y="942444"/>
            <a:ext cx="2994873" cy="304504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Объект 7">
            <a:extLst>
              <a:ext uri="{FF2B5EF4-FFF2-40B4-BE49-F238E27FC236}">
                <a16:creationId xmlns:a16="http://schemas.microsoft.com/office/drawing/2014/main" id="{897B7839-1B0D-854A-BDE8-EFFC5C5F2FF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734012" y="734009"/>
            <a:ext cx="4048611" cy="2580591"/>
          </a:xfrm>
        </p:spPr>
      </p:pic>
      <p:pic>
        <p:nvPicPr>
          <p:cNvPr id="10" name="Рисунок 9">
            <a:extLst>
              <a:ext uri="{FF2B5EF4-FFF2-40B4-BE49-F238E27FC236}">
                <a16:creationId xmlns:a16="http://schemas.microsoft.com/office/drawing/2014/main" id="{0ABA0693-5E8C-E6FF-2C83-7D93572FB2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48612"/>
            <a:ext cx="3684233" cy="2809387"/>
          </a:xfrm>
          <a:prstGeom prst="rect">
            <a:avLst/>
          </a:prstGeom>
        </p:spPr>
      </p:pic>
      <p:pic>
        <p:nvPicPr>
          <p:cNvPr id="12" name="Рисунок 11">
            <a:extLst>
              <a:ext uri="{FF2B5EF4-FFF2-40B4-BE49-F238E27FC236}">
                <a16:creationId xmlns:a16="http://schemas.microsoft.com/office/drawing/2014/main" id="{D1AD92BD-68CB-F887-87D5-5BAD59AF97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305240" y="469685"/>
            <a:ext cx="4230210" cy="3290841"/>
          </a:xfrm>
          <a:prstGeom prst="rect">
            <a:avLst/>
          </a:prstGeom>
        </p:spPr>
      </p:pic>
      <p:pic>
        <p:nvPicPr>
          <p:cNvPr id="14" name="Рисунок 13">
            <a:extLst>
              <a:ext uri="{FF2B5EF4-FFF2-40B4-BE49-F238E27FC236}">
                <a16:creationId xmlns:a16="http://schemas.microsoft.com/office/drawing/2014/main" id="{DC71B065-B12A-1E2A-EC31-4F4E98B45C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065391" y="3857625"/>
            <a:ext cx="3429000" cy="2571750"/>
          </a:xfrm>
          <a:prstGeom prst="rect">
            <a:avLst/>
          </a:prstGeom>
        </p:spPr>
      </p:pic>
      <p:pic>
        <p:nvPicPr>
          <p:cNvPr id="16" name="Рисунок 15">
            <a:extLst>
              <a:ext uri="{FF2B5EF4-FFF2-40B4-BE49-F238E27FC236}">
                <a16:creationId xmlns:a16="http://schemas.microsoft.com/office/drawing/2014/main" id="{E3D9802C-C00A-1289-9B47-60E6919448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2153452" y="427141"/>
            <a:ext cx="4048611" cy="3194331"/>
          </a:xfrm>
          <a:prstGeom prst="rect">
            <a:avLst/>
          </a:prstGeom>
        </p:spPr>
      </p:pic>
      <p:pic>
        <p:nvPicPr>
          <p:cNvPr id="18" name="Рисунок 17">
            <a:extLst>
              <a:ext uri="{FF2B5EF4-FFF2-40B4-BE49-F238E27FC236}">
                <a16:creationId xmlns:a16="http://schemas.microsoft.com/office/drawing/2014/main" id="{DEA22F2C-1B9E-C025-46BB-E857BCF1D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3465251" y="3829235"/>
            <a:ext cx="3247746" cy="2809782"/>
          </a:xfrm>
          <a:prstGeom prst="rect">
            <a:avLst/>
          </a:prstGeom>
        </p:spPr>
      </p:pic>
    </p:spTree>
    <p:extLst>
      <p:ext uri="{BB962C8B-B14F-4D97-AF65-F5344CB8AC3E}">
        <p14:creationId xmlns:p14="http://schemas.microsoft.com/office/powerpoint/2010/main" val="3069690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a:extLst>
              <a:ext uri="{FF2B5EF4-FFF2-40B4-BE49-F238E27FC236}">
                <a16:creationId xmlns:a16="http://schemas.microsoft.com/office/drawing/2014/main" id="{C0D1AF59-CBBB-335E-CF6E-F50AF05EEA1E}"/>
              </a:ext>
            </a:extLst>
          </p:cNvPr>
          <p:cNvSpPr>
            <a:spLocks noGrp="1"/>
          </p:cNvSpPr>
          <p:nvPr>
            <p:ph idx="1"/>
          </p:nvPr>
        </p:nvSpPr>
        <p:spPr>
          <a:xfrm>
            <a:off x="387207" y="843622"/>
            <a:ext cx="7886700" cy="5276513"/>
          </a:xfrm>
        </p:spPr>
        <p:txBody>
          <a:bodyPr>
            <a:normAutofit lnSpcReduction="10000"/>
          </a:bodyPr>
          <a:lstStyle/>
          <a:p>
            <a:pPr marL="457200" algn="just">
              <a:buFont typeface="+mj-lt"/>
              <a:buAutoNum type="arabicPeriod"/>
            </a:pPr>
            <a:r>
              <a:rPr lang="ru-RU" sz="1800" dirty="0" err="1">
                <a:latin typeface="Times New Roman" panose="02020603050405020304" pitchFamily="18" charset="0"/>
                <a:cs typeface="Times New Roman" panose="02020603050405020304" pitchFamily="18" charset="0"/>
              </a:rPr>
              <a:t>Альтшуллер</a:t>
            </a:r>
            <a:r>
              <a:rPr lang="ru-RU" sz="1800" dirty="0">
                <a:latin typeface="Times New Roman" panose="02020603050405020304" pitchFamily="18" charset="0"/>
                <a:cs typeface="Times New Roman" panose="02020603050405020304" pitchFamily="18" charset="0"/>
              </a:rPr>
              <a:t>, Г. С. Найти идею введение в теорию решения изобретательских задач [Текст] / Г. С. </a:t>
            </a:r>
            <a:r>
              <a:rPr lang="ru-RU" sz="1800" dirty="0" err="1">
                <a:latin typeface="Times New Roman" panose="02020603050405020304" pitchFamily="18" charset="0"/>
                <a:cs typeface="Times New Roman" panose="02020603050405020304" pitchFamily="18" charset="0"/>
              </a:rPr>
              <a:t>Альтшуллер</a:t>
            </a:r>
            <a:r>
              <a:rPr lang="ru-RU" sz="1800" dirty="0">
                <a:latin typeface="Times New Roman" panose="02020603050405020304" pitchFamily="18" charset="0"/>
                <a:cs typeface="Times New Roman" panose="02020603050405020304" pitchFamily="18" charset="0"/>
              </a:rPr>
              <a:t>. – Новосибирск: Наука, 1991. – 225 с. 5.</a:t>
            </a:r>
          </a:p>
          <a:p>
            <a:pPr marL="457200" algn="just">
              <a:buFont typeface="+mj-lt"/>
              <a:buAutoNum type="arabicPeriod"/>
            </a:pPr>
            <a:r>
              <a:rPr lang="ru-RU" sz="1800" dirty="0">
                <a:latin typeface="Times New Roman" panose="02020603050405020304" pitchFamily="18" charset="0"/>
                <a:cs typeface="Times New Roman" panose="02020603050405020304" pitchFamily="18" charset="0"/>
              </a:rPr>
              <a:t> </a:t>
            </a:r>
            <a:r>
              <a:rPr lang="ru-RU" sz="1800" dirty="0" err="1">
                <a:latin typeface="Times New Roman" panose="02020603050405020304" pitchFamily="18" charset="0"/>
                <a:cs typeface="Times New Roman" panose="02020603050405020304" pitchFamily="18" charset="0"/>
              </a:rPr>
              <a:t>Альтшуллер</a:t>
            </a:r>
            <a:r>
              <a:rPr lang="ru-RU" sz="1800" dirty="0">
                <a:latin typeface="Times New Roman" panose="02020603050405020304" pitchFamily="18" charset="0"/>
                <a:cs typeface="Times New Roman" panose="02020603050405020304" pitchFamily="18" charset="0"/>
              </a:rPr>
              <a:t>, Г. С. Творчество как точная наука [Текст] / Г. С. </a:t>
            </a:r>
            <a:r>
              <a:rPr lang="ru-RU" sz="1800" dirty="0" err="1">
                <a:latin typeface="Times New Roman" panose="02020603050405020304" pitchFamily="18" charset="0"/>
                <a:cs typeface="Times New Roman" panose="02020603050405020304" pitchFamily="18" charset="0"/>
              </a:rPr>
              <a:t>Альтшуллер</a:t>
            </a:r>
            <a:r>
              <a:rPr lang="ru-RU" sz="1800" dirty="0">
                <a:latin typeface="Times New Roman" panose="02020603050405020304" pitchFamily="18" charset="0"/>
                <a:cs typeface="Times New Roman" panose="02020603050405020304" pitchFamily="18" charset="0"/>
              </a:rPr>
              <a:t>. – Петрозаводск: Скандинавия, 2004. – 208 </a:t>
            </a:r>
            <a:r>
              <a:rPr lang="ru-RU" sz="1800" dirty="0" err="1">
                <a:latin typeface="Times New Roman" panose="02020603050405020304" pitchFamily="18" charset="0"/>
                <a:cs typeface="Times New Roman" panose="02020603050405020304" pitchFamily="18" charset="0"/>
              </a:rPr>
              <a:t>с.Давыдов</a:t>
            </a:r>
            <a:r>
              <a:rPr lang="ru-RU" sz="1800" dirty="0">
                <a:latin typeface="Times New Roman" panose="02020603050405020304" pitchFamily="18" charset="0"/>
                <a:cs typeface="Times New Roman" panose="02020603050405020304" pitchFamily="18" charset="0"/>
              </a:rPr>
              <a:t> В. В. Теория развивающего обучения. – М.: </a:t>
            </a:r>
            <a:r>
              <a:rPr lang="ru-RU" sz="1800" dirty="0" err="1">
                <a:latin typeface="Times New Roman" panose="02020603050405020304" pitchFamily="18" charset="0"/>
                <a:cs typeface="Times New Roman" panose="02020603050405020304" pitchFamily="18" charset="0"/>
              </a:rPr>
              <a:t>Интор</a:t>
            </a:r>
            <a:r>
              <a:rPr lang="ru-RU" sz="1800" dirty="0">
                <a:latin typeface="Times New Roman" panose="02020603050405020304" pitchFamily="18" charset="0"/>
                <a:cs typeface="Times New Roman" panose="02020603050405020304" pitchFamily="18" charset="0"/>
              </a:rPr>
              <a:t>. 1996.</a:t>
            </a:r>
          </a:p>
          <a:p>
            <a:pPr marL="457200" algn="just">
              <a:buFont typeface="+mj-lt"/>
              <a:buAutoNum type="arabicPeriod"/>
            </a:pPr>
            <a:r>
              <a:rPr lang="ru-RU" sz="1800" dirty="0" err="1">
                <a:latin typeface="Times New Roman" panose="02020603050405020304" pitchFamily="18" charset="0"/>
                <a:cs typeface="Times New Roman" panose="02020603050405020304" pitchFamily="18" charset="0"/>
              </a:rPr>
              <a:t>Альтшуллер</a:t>
            </a:r>
            <a:r>
              <a:rPr lang="ru-RU" sz="1800" dirty="0">
                <a:latin typeface="Times New Roman" panose="02020603050405020304" pitchFamily="18" charset="0"/>
                <a:cs typeface="Times New Roman" panose="02020603050405020304" pitchFamily="18" charset="0"/>
              </a:rPr>
              <a:t>, Г. С. Психология изобретательского творчества [Текст] / Г. С. </a:t>
            </a:r>
            <a:r>
              <a:rPr lang="ru-RU" sz="1800" dirty="0" err="1">
                <a:latin typeface="Times New Roman" panose="02020603050405020304" pitchFamily="18" charset="0"/>
                <a:cs typeface="Times New Roman" panose="02020603050405020304" pitchFamily="18" charset="0"/>
              </a:rPr>
              <a:t>Альтшуллер</a:t>
            </a:r>
            <a:r>
              <a:rPr lang="ru-RU" sz="1800" dirty="0">
                <a:latin typeface="Times New Roman" panose="02020603050405020304" pitchFamily="18" charset="0"/>
                <a:cs typeface="Times New Roman" panose="02020603050405020304" pitchFamily="18" charset="0"/>
              </a:rPr>
              <a:t>, Р. Б. Шапиро //Вопросы психологии. – 1956. – № 3. – С. 5-11.</a:t>
            </a:r>
          </a:p>
          <a:p>
            <a:pPr marL="457200" algn="just">
              <a:buFont typeface="+mj-lt"/>
              <a:buAutoNum type="arabicPeriod"/>
            </a:pPr>
            <a:r>
              <a:rPr lang="ru-RU" sz="1800" dirty="0">
                <a:latin typeface="Times New Roman" panose="02020603050405020304" pitchFamily="18" charset="0"/>
                <a:cs typeface="Times New Roman" panose="02020603050405020304" pitchFamily="18" charset="0"/>
              </a:rPr>
              <a:t> Белова, Г. В. Система работы с математическими определениями [Текст] / Г.В. Белова // Проблемы теории развития творческой личности: сборник научных трудов. Челябинск: Изд-во ЧГПУ «Факел». – 1998. – </a:t>
            </a:r>
            <a:r>
              <a:rPr lang="ru-RU" sz="1800" dirty="0" err="1">
                <a:latin typeface="Times New Roman" panose="02020603050405020304" pitchFamily="18" charset="0"/>
                <a:cs typeface="Times New Roman" panose="02020603050405020304" pitchFamily="18" charset="0"/>
              </a:rPr>
              <a:t>Вып</a:t>
            </a:r>
            <a:r>
              <a:rPr lang="ru-RU" sz="1800" dirty="0">
                <a:latin typeface="Times New Roman" panose="02020603050405020304" pitchFamily="18" charset="0"/>
                <a:cs typeface="Times New Roman" panose="02020603050405020304" pitchFamily="18" charset="0"/>
              </a:rPr>
              <a:t>. №1. – 60 с.</a:t>
            </a:r>
          </a:p>
          <a:p>
            <a:pPr marL="457200" algn="just">
              <a:buFont typeface="+mj-lt"/>
              <a:buAutoNum type="arabicPeriod"/>
            </a:pPr>
            <a:r>
              <a:rPr lang="ru-RU" sz="1800" dirty="0">
                <a:latin typeface="Times New Roman" panose="02020603050405020304" pitchFamily="18" charset="0"/>
                <a:cs typeface="Times New Roman" panose="02020603050405020304" pitchFamily="18" charset="0"/>
              </a:rPr>
              <a:t>Белова, Г. В. Творческие копилки на уроках математики [Текст] / Г. В. Белова // Научно-практическая конференция «Творчество во имя достойной жизни», 16-17 августа 2000 г. Тезисы докладов. Петрозаводск, 2000 – 320 с.</a:t>
            </a:r>
          </a:p>
          <a:p>
            <a:pPr marL="457200" algn="just">
              <a:buFont typeface="+mj-lt"/>
              <a:buAutoNum type="arabicPeriod"/>
            </a:pPr>
            <a:r>
              <a:rPr lang="ru-RU" sz="1800" dirty="0" err="1">
                <a:latin typeface="Times New Roman" panose="02020603050405020304" pitchFamily="18" charset="0"/>
                <a:cs typeface="Times New Roman" panose="02020603050405020304" pitchFamily="18" charset="0"/>
              </a:rPr>
              <a:t>Гальетов</a:t>
            </a:r>
            <a:r>
              <a:rPr lang="ru-RU" sz="1800" dirty="0">
                <a:latin typeface="Times New Roman" panose="02020603050405020304" pitchFamily="18" charset="0"/>
                <a:cs typeface="Times New Roman" panose="02020603050405020304" pitchFamily="18" charset="0"/>
              </a:rPr>
              <a:t>, В. П. Роль ТРИЗ в реформе системы образования / В. П. </a:t>
            </a:r>
            <a:r>
              <a:rPr lang="ru-RU" sz="1800" dirty="0" err="1">
                <a:latin typeface="Times New Roman" panose="02020603050405020304" pitchFamily="18" charset="0"/>
                <a:cs typeface="Times New Roman" panose="02020603050405020304" pitchFamily="18" charset="0"/>
              </a:rPr>
              <a:t>Гальетов</a:t>
            </a:r>
            <a:r>
              <a:rPr lang="ru-RU" sz="1800" dirty="0">
                <a:latin typeface="Times New Roman" panose="02020603050405020304" pitchFamily="18" charset="0"/>
                <a:cs typeface="Times New Roman" panose="02020603050405020304" pitchFamily="18" charset="0"/>
              </a:rPr>
              <a:t> // Творческие технологии. – Челябинск: ЮУГУ, 2001. – С.19-25. </a:t>
            </a:r>
          </a:p>
          <a:p>
            <a:pPr marL="457200" algn="just">
              <a:buFont typeface="+mj-lt"/>
              <a:buAutoNum type="arabicPeriod"/>
            </a:pPr>
            <a:endParaRPr lang="ru-RU" sz="20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ru-RU" dirty="0"/>
          </a:p>
        </p:txBody>
      </p:sp>
      <p:pic>
        <p:nvPicPr>
          <p:cNvPr id="7" name="Рисунок 6">
            <a:extLst>
              <a:ext uri="{FF2B5EF4-FFF2-40B4-BE49-F238E27FC236}">
                <a16:creationId xmlns:a16="http://schemas.microsoft.com/office/drawing/2014/main" id="{5DC7AF45-6C5C-5AB6-9F0A-929CE1AA51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213922" y="13608"/>
            <a:ext cx="1724227" cy="611247"/>
          </a:xfrm>
          <a:prstGeom prst="rect">
            <a:avLst/>
          </a:prstGeom>
        </p:spPr>
      </p:pic>
      <p:sp>
        <p:nvSpPr>
          <p:cNvPr id="8" name="Пятиугольник 2">
            <a:extLst>
              <a:ext uri="{FF2B5EF4-FFF2-40B4-BE49-F238E27FC236}">
                <a16:creationId xmlns:a16="http://schemas.microsoft.com/office/drawing/2014/main" id="{1ED3D07A-1D59-2A2F-075A-33BBBADB2279}"/>
              </a:ext>
            </a:extLst>
          </p:cNvPr>
          <p:cNvSpPr/>
          <p:nvPr/>
        </p:nvSpPr>
        <p:spPr>
          <a:xfrm>
            <a:off x="1" y="105847"/>
            <a:ext cx="6948488" cy="595742"/>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Литература</a:t>
            </a:r>
            <a:r>
              <a:rPr lang="ru-RU" sz="2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ru-RU"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66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208158" y="427844"/>
            <a:ext cx="1724227" cy="611247"/>
          </a:xfrm>
          <a:prstGeom prst="rect">
            <a:avLst/>
          </a:prstGeom>
        </p:spPr>
      </p:pic>
      <p:sp>
        <p:nvSpPr>
          <p:cNvPr id="2" name="Прямоугольник 1"/>
          <p:cNvSpPr/>
          <p:nvPr/>
        </p:nvSpPr>
        <p:spPr>
          <a:xfrm>
            <a:off x="2074267" y="2899325"/>
            <a:ext cx="5797296" cy="769441"/>
          </a:xfrm>
          <a:prstGeom prst="rect">
            <a:avLst/>
          </a:prstGeom>
          <a:ln w="31750">
            <a:noFill/>
          </a:ln>
        </p:spPr>
        <p:txBody>
          <a:bodyPr wrap="square">
            <a:spAutoFit/>
          </a:bodyPr>
          <a:lstStyle/>
          <a:p>
            <a:pPr algn="ctr"/>
            <a:r>
              <a:rPr lang="ru-RU" sz="4400" dirty="0">
                <a:latin typeface="Times New Roman" panose="02020603050405020304" pitchFamily="18" charset="0"/>
                <a:cs typeface="Times New Roman" panose="02020603050405020304" pitchFamily="18" charset="0"/>
              </a:rPr>
              <a:t>Спасибо за внимание!</a:t>
            </a:r>
          </a:p>
        </p:txBody>
      </p:sp>
    </p:spTree>
    <p:extLst>
      <p:ext uri="{BB962C8B-B14F-4D97-AF65-F5344CB8AC3E}">
        <p14:creationId xmlns:p14="http://schemas.microsoft.com/office/powerpoint/2010/main" val="135281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ятиугольник 2"/>
          <p:cNvSpPr/>
          <p:nvPr/>
        </p:nvSpPr>
        <p:spPr>
          <a:xfrm>
            <a:off x="0" y="195874"/>
            <a:ext cx="6468327" cy="554182"/>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800" dirty="0">
                <a:latin typeface="Times New Roman" panose="02020603050405020304" pitchFamily="18" charset="0"/>
                <a:cs typeface="Times New Roman" panose="02020603050405020304" pitchFamily="18" charset="0"/>
              </a:rPr>
              <a:t>Использование ТРИЗ позволяет:</a:t>
            </a:r>
          </a:p>
        </p:txBody>
      </p:sp>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181525" y="135429"/>
            <a:ext cx="1724227" cy="611247"/>
          </a:xfrm>
          <a:prstGeom prst="rect">
            <a:avLst/>
          </a:prstGeom>
        </p:spPr>
      </p:pic>
      <p:pic>
        <p:nvPicPr>
          <p:cNvPr id="4098" name="Picture 2" descr="C:\Users\aquat\OneDrive\Рабочий стол\Колледж\2022-2023\ВКК\Конференция\Развитие личности.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4179" y="2529529"/>
            <a:ext cx="2919821" cy="2591111"/>
          </a:xfrm>
          <a:prstGeom prst="rect">
            <a:avLst/>
          </a:prstGeom>
          <a:noFill/>
          <a:extLst>
            <a:ext uri="{909E8E84-426E-40DD-AFC4-6F175D3DCCD1}">
              <a14:hiddenFill xmlns:a14="http://schemas.microsoft.com/office/drawing/2010/main">
                <a:solidFill>
                  <a:srgbClr val="FFFFFF"/>
                </a:solidFill>
              </a14:hiddenFill>
            </a:ext>
          </a:extLst>
        </p:spPr>
      </p:pic>
      <p:sp>
        <p:nvSpPr>
          <p:cNvPr id="8" name="Скругленный прямоугольник 7"/>
          <p:cNvSpPr/>
          <p:nvPr/>
        </p:nvSpPr>
        <p:spPr>
          <a:xfrm>
            <a:off x="320094" y="1263536"/>
            <a:ext cx="6170094" cy="590572"/>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lnSpc>
                <a:spcPct val="100000"/>
              </a:lnSpc>
              <a:spcBef>
                <a:spcPts val="0"/>
              </a:spcBef>
              <a:buFont typeface="Wingdings" panose="05000000000000000000" pitchFamily="2" charset="2"/>
              <a:buChar char="ü"/>
            </a:pPr>
            <a:r>
              <a:rPr lang="ru-RU" dirty="0">
                <a:solidFill>
                  <a:schemeClr val="tx1"/>
                </a:solidFill>
              </a:rPr>
              <a:t> </a:t>
            </a:r>
            <a:r>
              <a:rPr lang="ru-RU" sz="1800" dirty="0">
                <a:solidFill>
                  <a:schemeClr val="tx1"/>
                </a:solidFill>
                <a:latin typeface="Times New Roman" panose="02020603050405020304" pitchFamily="18" charset="0"/>
                <a:cs typeface="Times New Roman" panose="02020603050405020304" pitchFamily="18" charset="0"/>
              </a:rPr>
              <a:t>решать с минимальным перебором вариантов творческие задачи любого направления</a:t>
            </a:r>
            <a:r>
              <a:rPr lang="ru-RU" dirty="0">
                <a:solidFill>
                  <a:schemeClr val="tx1"/>
                </a:solidFill>
              </a:rPr>
              <a:t>; </a:t>
            </a:r>
          </a:p>
        </p:txBody>
      </p:sp>
      <p:sp>
        <p:nvSpPr>
          <p:cNvPr id="13" name="Скругленный прямоугольник 12"/>
          <p:cNvSpPr/>
          <p:nvPr/>
        </p:nvSpPr>
        <p:spPr>
          <a:xfrm>
            <a:off x="305520" y="3749174"/>
            <a:ext cx="6170095" cy="638579"/>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lnSpc>
                <a:spcPct val="100000"/>
              </a:lnSpc>
              <a:spcBef>
                <a:spcPts val="0"/>
              </a:spcBef>
              <a:buFont typeface="Wingdings" panose="05000000000000000000" pitchFamily="2" charset="2"/>
              <a:buChar char="ü"/>
            </a:pPr>
            <a:r>
              <a:rPr lang="ru-RU" sz="1800" dirty="0">
                <a:solidFill>
                  <a:schemeClr val="tx1"/>
                </a:solidFill>
                <a:latin typeface="Times New Roman" panose="02020603050405020304" pitchFamily="18" charset="0"/>
                <a:cs typeface="Times New Roman" panose="02020603050405020304" pitchFamily="18" charset="0"/>
              </a:rPr>
              <a:t>прогнозировать и получать перспективные направления развития технических и прочих систем</a:t>
            </a:r>
            <a:r>
              <a:rPr lang="ru-RU" dirty="0">
                <a:solidFill>
                  <a:schemeClr val="tx1"/>
                </a:solidFill>
              </a:rPr>
              <a:t>;</a:t>
            </a:r>
          </a:p>
        </p:txBody>
      </p:sp>
      <p:sp>
        <p:nvSpPr>
          <p:cNvPr id="14" name="Скругленный прямоугольник 13"/>
          <p:cNvSpPr/>
          <p:nvPr/>
        </p:nvSpPr>
        <p:spPr>
          <a:xfrm>
            <a:off x="328407" y="2108856"/>
            <a:ext cx="6153469" cy="559530"/>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lnSpc>
                <a:spcPct val="100000"/>
              </a:lnSpc>
              <a:spcBef>
                <a:spcPts val="0"/>
              </a:spcBef>
              <a:buFont typeface="Wingdings" panose="05000000000000000000" pitchFamily="2" charset="2"/>
              <a:buChar char="ü"/>
            </a:pPr>
            <a:r>
              <a:rPr lang="ru-RU" dirty="0">
                <a:solidFill>
                  <a:schemeClr val="tx1"/>
                </a:solidFill>
              </a:rPr>
              <a:t> </a:t>
            </a:r>
            <a:r>
              <a:rPr lang="ru-RU" sz="1800" dirty="0">
                <a:solidFill>
                  <a:schemeClr val="tx1"/>
                </a:solidFill>
                <a:latin typeface="Times New Roman" panose="02020603050405020304" pitchFamily="18" charset="0"/>
                <a:cs typeface="Times New Roman" panose="02020603050405020304" pitchFamily="18" charset="0"/>
              </a:rPr>
              <a:t>объективно давать оценку найденным решениям</a:t>
            </a:r>
            <a:r>
              <a:rPr lang="ru-RU" dirty="0">
                <a:solidFill>
                  <a:schemeClr val="tx1"/>
                </a:solidFill>
              </a:rPr>
              <a:t>;</a:t>
            </a:r>
          </a:p>
        </p:txBody>
      </p:sp>
      <p:sp>
        <p:nvSpPr>
          <p:cNvPr id="15" name="Скругленный прямоугольник 14"/>
          <p:cNvSpPr/>
          <p:nvPr/>
        </p:nvSpPr>
        <p:spPr>
          <a:xfrm>
            <a:off x="328407" y="2921815"/>
            <a:ext cx="6139920" cy="586156"/>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buFont typeface="Wingdings" panose="05000000000000000000" pitchFamily="2" charset="2"/>
              <a:buChar char="ü"/>
            </a:pPr>
            <a:r>
              <a:rPr lang="ru-RU" sz="1800" dirty="0">
                <a:solidFill>
                  <a:schemeClr val="tx1"/>
                </a:solidFill>
                <a:latin typeface="Times New Roman" panose="02020603050405020304" pitchFamily="18" charset="0"/>
                <a:cs typeface="Times New Roman" panose="02020603050405020304" pitchFamily="18" charset="0"/>
              </a:rPr>
              <a:t>эффективно использовать для решения ресурсы природы и техносферы</a:t>
            </a:r>
            <a:r>
              <a:rPr lang="ru-RU" dirty="0">
                <a:solidFill>
                  <a:schemeClr val="tx1"/>
                </a:solidFill>
              </a:rPr>
              <a:t>; </a:t>
            </a:r>
          </a:p>
        </p:txBody>
      </p:sp>
      <p:sp>
        <p:nvSpPr>
          <p:cNvPr id="17" name="Скругленный прямоугольник 16"/>
          <p:cNvSpPr/>
          <p:nvPr/>
        </p:nvSpPr>
        <p:spPr>
          <a:xfrm>
            <a:off x="305519" y="4712469"/>
            <a:ext cx="6184669" cy="828843"/>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lnSpc>
                <a:spcPct val="100000"/>
              </a:lnSpc>
              <a:spcBef>
                <a:spcPts val="0"/>
              </a:spcBef>
              <a:buFont typeface="Wingdings" panose="05000000000000000000" pitchFamily="2" charset="2"/>
              <a:buChar char="ü"/>
            </a:pPr>
            <a:r>
              <a:rPr lang="ru-RU" sz="1800" dirty="0">
                <a:solidFill>
                  <a:schemeClr val="tx1"/>
                </a:solidFill>
                <a:latin typeface="Times New Roman" panose="02020603050405020304" pitchFamily="18" charset="0"/>
                <a:cs typeface="Times New Roman" panose="02020603050405020304" pitchFamily="18" charset="0"/>
              </a:rPr>
              <a:t>систематизировать знания для эффективного их использования и формирования нового подхода любых областей деятельности</a:t>
            </a:r>
            <a:r>
              <a:rPr lang="ru-RU" dirty="0">
                <a:solidFill>
                  <a:schemeClr val="tx1"/>
                </a:solidFill>
              </a:rPr>
              <a:t>;</a:t>
            </a:r>
          </a:p>
        </p:txBody>
      </p:sp>
      <p:sp>
        <p:nvSpPr>
          <p:cNvPr id="18" name="Скругленный прямоугольник 17"/>
          <p:cNvSpPr/>
          <p:nvPr/>
        </p:nvSpPr>
        <p:spPr>
          <a:xfrm>
            <a:off x="320094" y="5796061"/>
            <a:ext cx="6128531" cy="588974"/>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lnSpc>
                <a:spcPct val="100000"/>
              </a:lnSpc>
              <a:spcBef>
                <a:spcPts val="0"/>
              </a:spcBef>
              <a:buFont typeface="Wingdings" panose="05000000000000000000" pitchFamily="2" charset="2"/>
              <a:buChar char="ü"/>
            </a:pPr>
            <a:r>
              <a:rPr lang="ru-RU" sz="1800" dirty="0">
                <a:solidFill>
                  <a:schemeClr val="tx1"/>
                </a:solidFill>
                <a:latin typeface="Times New Roman" panose="02020603050405020304" pitchFamily="18" charset="0"/>
                <a:cs typeface="Times New Roman" panose="02020603050405020304" pitchFamily="18" charset="0"/>
              </a:rPr>
              <a:t>развивать творческие способности в разных областях деятельности человека</a:t>
            </a:r>
            <a:r>
              <a:rPr lang="ru-RU" dirty="0">
                <a:solidFill>
                  <a:schemeClr val="tx1"/>
                </a:solidFill>
              </a:rPr>
              <a:t>.</a:t>
            </a:r>
          </a:p>
        </p:txBody>
      </p:sp>
    </p:spTree>
    <p:extLst>
      <p:ext uri="{BB962C8B-B14F-4D97-AF65-F5344CB8AC3E}">
        <p14:creationId xmlns:p14="http://schemas.microsoft.com/office/powerpoint/2010/main" val="20939073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br>
              <a:rPr lang="ru-RU" sz="2800" b="1" u="sng" dirty="0">
                <a:solidFill>
                  <a:schemeClr val="tx2">
                    <a:lumMod val="75000"/>
                  </a:schemeClr>
                </a:solidFill>
                <a:latin typeface="Times New Roman" pitchFamily="18" charset="0"/>
                <a:cs typeface="Times New Roman" pitchFamily="18" charset="0"/>
              </a:rPr>
            </a:br>
            <a:endParaRPr lang="ru-RU" sz="2800" b="1" u="sng" dirty="0">
              <a:solidFill>
                <a:schemeClr val="tx2">
                  <a:lumMod val="75000"/>
                </a:schemeClr>
              </a:solidFill>
              <a:latin typeface="Times New Roman" pitchFamily="18" charset="0"/>
              <a:cs typeface="Times New Roman" pitchFamily="18" charset="0"/>
            </a:endParaRPr>
          </a:p>
        </p:txBody>
      </p:sp>
      <p:graphicFrame>
        <p:nvGraphicFramePr>
          <p:cNvPr id="4" name="Содержимое 3"/>
          <p:cNvGraphicFramePr>
            <a:graphicFrameLocks noGrp="1"/>
          </p:cNvGraphicFramePr>
          <p:nvPr>
            <p:ph idx="1"/>
            <p:extLst>
              <p:ext uri="{D42A27DB-BD31-4B8C-83A1-F6EECF244321}">
                <p14:modId xmlns:p14="http://schemas.microsoft.com/office/powerpoint/2010/main" val="436422098"/>
              </p:ext>
            </p:extLst>
          </p:nvPr>
        </p:nvGraphicFramePr>
        <p:xfrm>
          <a:off x="457200" y="981075"/>
          <a:ext cx="8229600" cy="5616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Пятиугольник 2">
            <a:extLst>
              <a:ext uri="{FF2B5EF4-FFF2-40B4-BE49-F238E27FC236}">
                <a16:creationId xmlns:a16="http://schemas.microsoft.com/office/drawing/2014/main" id="{E1ACE461-D56E-F733-6358-6651B21DDF15}"/>
              </a:ext>
            </a:extLst>
          </p:cNvPr>
          <p:cNvSpPr txBox="1">
            <a:spLocks/>
          </p:cNvSpPr>
          <p:nvPr/>
        </p:nvSpPr>
        <p:spPr>
          <a:xfrm>
            <a:off x="0" y="143184"/>
            <a:ext cx="7102136" cy="691318"/>
          </a:xfrm>
          <a:prstGeom prst="homePlate">
            <a:avLst/>
          </a:prstGeom>
          <a:solidFill>
            <a:srgbClr val="256569"/>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ru-RU" sz="2800" dirty="0">
                <a:solidFill>
                  <a:schemeClr val="bg1"/>
                </a:solidFill>
                <a:latin typeface="Times New Roman" pitchFamily="18" charset="0"/>
                <a:cs typeface="Times New Roman" pitchFamily="18" charset="0"/>
              </a:rPr>
              <a:t>Почему актуально использование ТРИЗ?</a:t>
            </a:r>
            <a:endParaRPr lang="ru-RU" sz="2800" b="1" dirty="0">
              <a:solidFill>
                <a:schemeClr val="bg1"/>
              </a:solidFill>
              <a:latin typeface="Book Antiqua" panose="02040602050305030304" pitchFamily="18" charset="0"/>
            </a:endParaRPr>
          </a:p>
        </p:txBody>
      </p:sp>
      <p:pic>
        <p:nvPicPr>
          <p:cNvPr id="5" name="Рисунок 4">
            <a:extLst>
              <a:ext uri="{FF2B5EF4-FFF2-40B4-BE49-F238E27FC236}">
                <a16:creationId xmlns:a16="http://schemas.microsoft.com/office/drawing/2014/main" id="{10E73766-D828-0307-37C4-344262C4534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3839" b="55757"/>
          <a:stretch/>
        </p:blipFill>
        <p:spPr>
          <a:xfrm>
            <a:off x="7273586" y="223255"/>
            <a:ext cx="1724227" cy="611247"/>
          </a:xfrm>
          <a:prstGeom prst="rect">
            <a:avLst/>
          </a:prstGeom>
        </p:spPr>
      </p:pic>
    </p:spTree>
    <p:extLst>
      <p:ext uri="{BB962C8B-B14F-4D97-AF65-F5344CB8AC3E}">
        <p14:creationId xmlns:p14="http://schemas.microsoft.com/office/powerpoint/2010/main" val="1784802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208158" y="226691"/>
            <a:ext cx="1724227" cy="611247"/>
          </a:xfrm>
          <a:prstGeom prst="rect">
            <a:avLst/>
          </a:prstGeom>
        </p:spPr>
      </p:pic>
      <p:sp>
        <p:nvSpPr>
          <p:cNvPr id="5" name="Title 1"/>
          <p:cNvSpPr>
            <a:spLocks noGrp="1"/>
          </p:cNvSpPr>
          <p:nvPr>
            <p:ph type="title"/>
          </p:nvPr>
        </p:nvSpPr>
        <p:spPr>
          <a:xfrm>
            <a:off x="366040" y="395296"/>
            <a:ext cx="5359400" cy="788706"/>
          </a:xfrm>
        </p:spPr>
        <p:txBody>
          <a:bodyPr>
            <a:normAutofit/>
          </a:bodyPr>
          <a:lstStyle/>
          <a:p>
            <a:r>
              <a:rPr lang="ru-RU" sz="2000" dirty="0">
                <a:solidFill>
                  <a:schemeClr val="bg1"/>
                </a:solidFill>
              </a:rPr>
              <a:t>Достоинства проектного метода:</a:t>
            </a:r>
          </a:p>
        </p:txBody>
      </p:sp>
      <p:sp>
        <p:nvSpPr>
          <p:cNvPr id="2" name="Овал 1"/>
          <p:cNvSpPr/>
          <p:nvPr/>
        </p:nvSpPr>
        <p:spPr>
          <a:xfrm>
            <a:off x="3399905" y="144713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кругленный прямоугольник 7"/>
          <p:cNvSpPr/>
          <p:nvPr/>
        </p:nvSpPr>
        <p:spPr>
          <a:xfrm>
            <a:off x="1396304" y="1276820"/>
            <a:ext cx="5352934" cy="10650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b="1" dirty="0">
                <a:solidFill>
                  <a:schemeClr val="tx1"/>
                </a:solidFill>
                <a:latin typeface="Times New Roman" panose="02020603050405020304" pitchFamily="18" charset="0"/>
                <a:cs typeface="Times New Roman" panose="02020603050405020304" pitchFamily="18" charset="0"/>
              </a:rPr>
              <a:t>ТРИЗ- педагогика:</a:t>
            </a:r>
          </a:p>
        </p:txBody>
      </p:sp>
      <p:cxnSp>
        <p:nvCxnSpPr>
          <p:cNvPr id="9" name="Прямая со стрелкой 8"/>
          <p:cNvCxnSpPr/>
          <p:nvPr/>
        </p:nvCxnSpPr>
        <p:spPr>
          <a:xfrm>
            <a:off x="6309360" y="2341831"/>
            <a:ext cx="785975" cy="123852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p:nvPr/>
        </p:nvCxnSpPr>
        <p:spPr>
          <a:xfrm flipH="1">
            <a:off x="1122217" y="2341831"/>
            <a:ext cx="806336" cy="1235514"/>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Скругленный прямоугольник 24"/>
          <p:cNvSpPr/>
          <p:nvPr/>
        </p:nvSpPr>
        <p:spPr>
          <a:xfrm>
            <a:off x="108064" y="3754080"/>
            <a:ext cx="2834641" cy="209193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latin typeface="Times New Roman" panose="02020603050405020304" pitchFamily="18" charset="0"/>
                <a:cs typeface="Times New Roman" panose="02020603050405020304" pitchFamily="18" charset="0"/>
              </a:rPr>
              <a:t>ТРИЗ-педагогика ставит задачу подготовить человека не к сдаче академического экзамена, а к жизни.</a:t>
            </a:r>
            <a:r>
              <a:rPr lang="ru-RU" dirty="0">
                <a:latin typeface="Times New Roman" panose="02020603050405020304" pitchFamily="18" charset="0"/>
                <a:cs typeface="Times New Roman" panose="02020603050405020304" pitchFamily="18" charset="0"/>
              </a:rPr>
              <a:t>.</a:t>
            </a:r>
            <a:endParaRPr lang="ru-RU" dirty="0">
              <a:solidFill>
                <a:schemeClr val="tx1"/>
              </a:solidFill>
              <a:latin typeface="Times New Roman" panose="02020603050405020304" pitchFamily="18" charset="0"/>
              <a:cs typeface="Times New Roman" panose="02020603050405020304" pitchFamily="18" charset="0"/>
            </a:endParaRPr>
          </a:p>
        </p:txBody>
      </p:sp>
      <p:sp>
        <p:nvSpPr>
          <p:cNvPr id="28" name="Скругленный прямоугольник 27"/>
          <p:cNvSpPr/>
          <p:nvPr/>
        </p:nvSpPr>
        <p:spPr>
          <a:xfrm>
            <a:off x="3330513" y="3668335"/>
            <a:ext cx="2509718" cy="264554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latin typeface="Times New Roman" panose="02020603050405020304" pitchFamily="18" charset="0"/>
                <a:cs typeface="Times New Roman" panose="02020603050405020304" pitchFamily="18" charset="0"/>
              </a:rPr>
              <a:t>Ф</a:t>
            </a:r>
            <a:r>
              <a:rPr lang="ru-RU" sz="1800" dirty="0">
                <a:solidFill>
                  <a:schemeClr val="tx1"/>
                </a:solidFill>
                <a:latin typeface="Times New Roman" panose="02020603050405020304" pitchFamily="18" charset="0"/>
                <a:cs typeface="Times New Roman" panose="02020603050405020304" pitchFamily="18" charset="0"/>
              </a:rPr>
              <a:t>ормирует сильное мышление и воспитание творческой личности, способной решать сложные проблемы в различных областях деятельности.</a:t>
            </a:r>
          </a:p>
        </p:txBody>
      </p:sp>
      <p:sp>
        <p:nvSpPr>
          <p:cNvPr id="29" name="Скругленный прямоугольник 28"/>
          <p:cNvSpPr/>
          <p:nvPr/>
        </p:nvSpPr>
        <p:spPr>
          <a:xfrm>
            <a:off x="6228040" y="3657599"/>
            <a:ext cx="2704345" cy="218841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latin typeface="Times New Roman" panose="02020603050405020304" pitchFamily="18" charset="0"/>
                <a:cs typeface="Times New Roman" panose="02020603050405020304" pitchFamily="18" charset="0"/>
              </a:rPr>
              <a:t>Создает широкую мотивационную основу учебной деятельности</a:t>
            </a:r>
          </a:p>
        </p:txBody>
      </p:sp>
      <p:cxnSp>
        <p:nvCxnSpPr>
          <p:cNvPr id="31" name="Прямая со стрелкой 30"/>
          <p:cNvCxnSpPr/>
          <p:nvPr/>
        </p:nvCxnSpPr>
        <p:spPr>
          <a:xfrm>
            <a:off x="4386547" y="2341831"/>
            <a:ext cx="0" cy="123852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Пятиугольник 2">
            <a:extLst>
              <a:ext uri="{FF2B5EF4-FFF2-40B4-BE49-F238E27FC236}">
                <a16:creationId xmlns:a16="http://schemas.microsoft.com/office/drawing/2014/main" id="{81287F40-76AD-6E73-D1F8-480F656DDBEF}"/>
              </a:ext>
            </a:extLst>
          </p:cNvPr>
          <p:cNvSpPr/>
          <p:nvPr/>
        </p:nvSpPr>
        <p:spPr>
          <a:xfrm>
            <a:off x="0" y="189336"/>
            <a:ext cx="6967089" cy="645042"/>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cs typeface="Times New Roman" panose="02020603050405020304" pitchFamily="18" charset="0"/>
              </a:rPr>
              <a:t>ТРИЗ-педагогика – современный подход к образованию.</a:t>
            </a:r>
          </a:p>
        </p:txBody>
      </p:sp>
    </p:spTree>
    <p:extLst>
      <p:ext uri="{BB962C8B-B14F-4D97-AF65-F5344CB8AC3E}">
        <p14:creationId xmlns:p14="http://schemas.microsoft.com/office/powerpoint/2010/main" val="24762983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ятиугольник 2"/>
          <p:cNvSpPr/>
          <p:nvPr/>
        </p:nvSpPr>
        <p:spPr>
          <a:xfrm>
            <a:off x="0" y="304889"/>
            <a:ext cx="5992427" cy="554182"/>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cs typeface="Times New Roman" panose="02020603050405020304" pitchFamily="18" charset="0"/>
              </a:rPr>
              <a:t>Принципы ТРИЗ-педагогики</a:t>
            </a:r>
            <a:r>
              <a:rPr lang="ru-RU" sz="2000" dirty="0">
                <a:latin typeface="Times New Roman" panose="02020603050405020304" pitchFamily="18" charset="0"/>
                <a:cs typeface="Times New Roman" panose="02020603050405020304" pitchFamily="18" charset="0"/>
              </a:rPr>
              <a:t>:</a:t>
            </a:r>
          </a:p>
        </p:txBody>
      </p:sp>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323568" y="304889"/>
            <a:ext cx="1724227" cy="611247"/>
          </a:xfrm>
          <a:prstGeom prst="rect">
            <a:avLst/>
          </a:prstGeom>
        </p:spPr>
      </p:pic>
      <p:sp>
        <p:nvSpPr>
          <p:cNvPr id="8" name="Скругленный прямоугольник 7"/>
          <p:cNvSpPr/>
          <p:nvPr/>
        </p:nvSpPr>
        <p:spPr>
          <a:xfrm>
            <a:off x="298233" y="1231903"/>
            <a:ext cx="6170094" cy="590572"/>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buFont typeface="Wingdings" panose="05000000000000000000" pitchFamily="2" charset="2"/>
              <a:buChar char="ü"/>
            </a:pPr>
            <a:r>
              <a:rPr lang="ru-RU" dirty="0">
                <a:solidFill>
                  <a:schemeClr val="tx1"/>
                </a:solidFill>
              </a:rPr>
              <a:t> </a:t>
            </a:r>
            <a:r>
              <a:rPr lang="ru-RU" sz="2000" dirty="0">
                <a:solidFill>
                  <a:schemeClr val="tx1"/>
                </a:solidFill>
                <a:latin typeface="Times New Roman" panose="02020603050405020304" pitchFamily="18" charset="0"/>
                <a:cs typeface="Times New Roman" panose="02020603050405020304" pitchFamily="18" charset="0"/>
              </a:rPr>
              <a:t>Принцип свободы выбора</a:t>
            </a:r>
            <a:r>
              <a:rPr lang="ru-RU" sz="2000" dirty="0">
                <a:solidFill>
                  <a:schemeClr val="tx1"/>
                </a:solidFill>
              </a:rPr>
              <a:t>; </a:t>
            </a:r>
          </a:p>
        </p:txBody>
      </p:sp>
      <p:sp>
        <p:nvSpPr>
          <p:cNvPr id="13" name="Скругленный прямоугольник 12"/>
          <p:cNvSpPr/>
          <p:nvPr/>
        </p:nvSpPr>
        <p:spPr>
          <a:xfrm>
            <a:off x="305519" y="3761400"/>
            <a:ext cx="6170095" cy="638579"/>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lnSpc>
                <a:spcPct val="100000"/>
              </a:lnSpc>
              <a:spcBef>
                <a:spcPts val="0"/>
              </a:spcBef>
              <a:buFont typeface="Wingdings" panose="05000000000000000000" pitchFamily="2" charset="2"/>
              <a:buChar char="ü"/>
            </a:pPr>
            <a:r>
              <a:rPr lang="ru-RU" sz="2000" dirty="0">
                <a:solidFill>
                  <a:schemeClr val="tx1"/>
                </a:solidFill>
                <a:latin typeface="Times New Roman" panose="02020603050405020304" pitchFamily="18" charset="0"/>
                <a:cs typeface="Times New Roman" panose="02020603050405020304" pitchFamily="18" charset="0"/>
              </a:rPr>
              <a:t>Принцип обратной связи</a:t>
            </a:r>
            <a:r>
              <a:rPr lang="ru-RU" sz="2000" dirty="0">
                <a:solidFill>
                  <a:schemeClr val="tx1"/>
                </a:solidFill>
              </a:rPr>
              <a:t>;</a:t>
            </a:r>
          </a:p>
        </p:txBody>
      </p:sp>
      <p:sp>
        <p:nvSpPr>
          <p:cNvPr id="14" name="Скругленный прямоугольник 13"/>
          <p:cNvSpPr/>
          <p:nvPr/>
        </p:nvSpPr>
        <p:spPr>
          <a:xfrm>
            <a:off x="328407" y="2108856"/>
            <a:ext cx="6153469" cy="559530"/>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lnSpc>
                <a:spcPct val="100000"/>
              </a:lnSpc>
              <a:spcBef>
                <a:spcPts val="0"/>
              </a:spcBef>
              <a:buFont typeface="Wingdings" panose="05000000000000000000" pitchFamily="2" charset="2"/>
              <a:buChar char="ü"/>
            </a:pPr>
            <a:r>
              <a:rPr lang="ru-RU" dirty="0">
                <a:solidFill>
                  <a:schemeClr val="tx1"/>
                </a:solidFill>
              </a:rPr>
              <a:t> </a:t>
            </a:r>
            <a:r>
              <a:rPr lang="ru-RU" sz="2000" dirty="0">
                <a:solidFill>
                  <a:schemeClr val="tx1"/>
                </a:solidFill>
                <a:latin typeface="Times New Roman" panose="02020603050405020304" pitchFamily="18" charset="0"/>
                <a:cs typeface="Times New Roman" panose="02020603050405020304" pitchFamily="18" charset="0"/>
              </a:rPr>
              <a:t>Принцип открытости</a:t>
            </a:r>
            <a:r>
              <a:rPr lang="ru-RU" sz="2000" dirty="0">
                <a:solidFill>
                  <a:schemeClr val="tx1"/>
                </a:solidFill>
              </a:rPr>
              <a:t>;</a:t>
            </a:r>
          </a:p>
        </p:txBody>
      </p:sp>
      <p:sp>
        <p:nvSpPr>
          <p:cNvPr id="15" name="Скругленный прямоугольник 14"/>
          <p:cNvSpPr/>
          <p:nvPr/>
        </p:nvSpPr>
        <p:spPr>
          <a:xfrm>
            <a:off x="328407" y="2921815"/>
            <a:ext cx="6139920" cy="586156"/>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buFont typeface="Wingdings" panose="05000000000000000000" pitchFamily="2" charset="2"/>
              <a:buChar char="ü"/>
            </a:pPr>
            <a:r>
              <a:rPr lang="ru-RU" sz="2000" dirty="0">
                <a:solidFill>
                  <a:schemeClr val="tx1"/>
                </a:solidFill>
                <a:latin typeface="Times New Roman" panose="02020603050405020304" pitchFamily="18" charset="0"/>
                <a:cs typeface="Times New Roman" panose="02020603050405020304" pitchFamily="18" charset="0"/>
              </a:rPr>
              <a:t>Принцип деятельности</a:t>
            </a:r>
            <a:r>
              <a:rPr lang="ru-RU" sz="2000" dirty="0">
                <a:solidFill>
                  <a:schemeClr val="tx1"/>
                </a:solidFill>
              </a:rPr>
              <a:t>; </a:t>
            </a:r>
          </a:p>
        </p:txBody>
      </p:sp>
      <p:sp>
        <p:nvSpPr>
          <p:cNvPr id="17" name="Скругленный прямоугольник 16"/>
          <p:cNvSpPr/>
          <p:nvPr/>
        </p:nvSpPr>
        <p:spPr>
          <a:xfrm>
            <a:off x="305519" y="4712470"/>
            <a:ext cx="6170095" cy="550378"/>
          </a:xfrm>
          <a:prstGeom prst="round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lnSpc>
                <a:spcPct val="100000"/>
              </a:lnSpc>
              <a:spcBef>
                <a:spcPts val="0"/>
              </a:spcBef>
              <a:buFont typeface="Wingdings" panose="05000000000000000000" pitchFamily="2" charset="2"/>
              <a:buChar char="ü"/>
            </a:pPr>
            <a:r>
              <a:rPr lang="ru-RU" sz="2000" dirty="0">
                <a:solidFill>
                  <a:schemeClr val="tx1"/>
                </a:solidFill>
                <a:latin typeface="Times New Roman" panose="02020603050405020304" pitchFamily="18" charset="0"/>
                <a:cs typeface="Times New Roman" panose="02020603050405020304" pitchFamily="18" charset="0"/>
              </a:rPr>
              <a:t>Принцип идеальности.</a:t>
            </a:r>
            <a:endParaRPr lang="ru-RU" sz="2000" dirty="0">
              <a:solidFill>
                <a:schemeClr val="tx1"/>
              </a:solidFill>
            </a:endParaRPr>
          </a:p>
        </p:txBody>
      </p:sp>
      <p:pic>
        <p:nvPicPr>
          <p:cNvPr id="6" name="Picture 4" descr="Гифки для презентации человечки">
            <a:extLst>
              <a:ext uri="{FF2B5EF4-FFF2-40B4-BE49-F238E27FC236}">
                <a16:creationId xmlns:a16="http://schemas.microsoft.com/office/drawing/2014/main" id="{7DC2AF1D-D790-CFE3-923F-A4D3EA5CCA4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38971" y="4420044"/>
            <a:ext cx="1373822" cy="209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434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ятиугольник 2"/>
          <p:cNvSpPr/>
          <p:nvPr/>
        </p:nvSpPr>
        <p:spPr>
          <a:xfrm>
            <a:off x="0" y="153933"/>
            <a:ext cx="6967089" cy="819065"/>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800" dirty="0">
                <a:latin typeface="Times New Roman" panose="02020603050405020304" pitchFamily="18" charset="0"/>
                <a:cs typeface="Times New Roman" panose="02020603050405020304" pitchFamily="18" charset="0"/>
              </a:rPr>
              <a:t>Методы и приемы ТРИЗ-педагогики</a:t>
            </a:r>
          </a:p>
        </p:txBody>
      </p:sp>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190402" y="257841"/>
            <a:ext cx="1724227" cy="611247"/>
          </a:xfrm>
          <a:prstGeom prst="rect">
            <a:avLst/>
          </a:prstGeom>
        </p:spPr>
      </p:pic>
      <p:sp>
        <p:nvSpPr>
          <p:cNvPr id="9" name="Прямоугольник 8"/>
          <p:cNvSpPr/>
          <p:nvPr/>
        </p:nvSpPr>
        <p:spPr>
          <a:xfrm>
            <a:off x="417572" y="1060181"/>
            <a:ext cx="8326933" cy="5601533"/>
          </a:xfrm>
          <a:prstGeom prst="rect">
            <a:avLst/>
          </a:prstGeom>
          <a:ln w="31750">
            <a:solidFill>
              <a:schemeClr val="accent1"/>
            </a:solidFill>
          </a:ln>
        </p:spPr>
        <p:txBody>
          <a:bodyPr wrap="square">
            <a:spAutoFit/>
          </a:bodyPr>
          <a:lstStyle/>
          <a:p>
            <a:pPr marL="457200" lvl="0" indent="-457200">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Мозговой штурм;</a:t>
            </a:r>
          </a:p>
          <a:p>
            <a:pPr marL="457200" indent="-457200">
              <a:buFont typeface="Wingdings" panose="05000000000000000000" pitchFamily="2" charset="2"/>
              <a:buChar char="ü"/>
            </a:pPr>
            <a:r>
              <a:rPr lang="ru-RU" sz="2400" dirty="0" err="1">
                <a:latin typeface="Times New Roman" panose="02020603050405020304" pitchFamily="18" charset="0"/>
                <a:cs typeface="Times New Roman" panose="02020603050405020304" pitchFamily="18" charset="0"/>
              </a:rPr>
              <a:t>Синектика</a:t>
            </a:r>
            <a:r>
              <a:rPr lang="ru-RU" sz="2400" dirty="0">
                <a:latin typeface="Times New Roman" panose="02020603050405020304" pitchFamily="18" charset="0"/>
                <a:cs typeface="Times New Roman" panose="02020603050405020304" pitchFamily="18" charset="0"/>
              </a:rPr>
              <a:t> - метод аналогий;</a:t>
            </a:r>
          </a:p>
          <a:p>
            <a:pPr marL="457200" lvl="0" indent="-457200">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Морфологический анализ;</a:t>
            </a:r>
          </a:p>
          <a:p>
            <a:pPr marL="457200" indent="-457200">
              <a:buFont typeface="Wingdings" panose="05000000000000000000" pitchFamily="2" charset="2"/>
              <a:buChar char="ü"/>
            </a:pPr>
            <a:r>
              <a:rPr lang="ru-RU" sz="2400" dirty="0" err="1">
                <a:latin typeface="Times New Roman" panose="02020603050405020304" pitchFamily="18" charset="0"/>
                <a:cs typeface="Times New Roman" panose="02020603050405020304" pitchFamily="18" charset="0"/>
              </a:rPr>
              <a:t>Данетка</a:t>
            </a:r>
            <a:r>
              <a:rPr lang="ru-RU" sz="2400"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Метод фокальных объектов (МФО);</a:t>
            </a:r>
          </a:p>
          <a:p>
            <a:pPr marL="457200" indent="-457200">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Метод Робинзона;</a:t>
            </a:r>
          </a:p>
          <a:p>
            <a:pPr marL="457200" indent="-457200">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Системный оператор;</a:t>
            </a:r>
          </a:p>
          <a:p>
            <a:pPr marL="457200" indent="-457200">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Технология</a:t>
            </a:r>
          </a:p>
          <a:p>
            <a:r>
              <a:rPr lang="ru-RU" sz="2400" dirty="0">
                <a:latin typeface="Times New Roman" panose="02020603050405020304" pitchFamily="18" charset="0"/>
                <a:cs typeface="Times New Roman" panose="02020603050405020304" pitchFamily="18" charset="0"/>
              </a:rPr>
              <a:t>      критического мышления;</a:t>
            </a:r>
          </a:p>
          <a:p>
            <a:pPr marL="342900" indent="-342900">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 Технология проблемного</a:t>
            </a:r>
          </a:p>
          <a:p>
            <a:r>
              <a:rPr lang="ru-RU" sz="2400" dirty="0">
                <a:latin typeface="Times New Roman" panose="02020603050405020304" pitchFamily="18" charset="0"/>
                <a:cs typeface="Times New Roman" panose="02020603050405020304" pitchFamily="18" charset="0"/>
              </a:rPr>
              <a:t>      обучения;</a:t>
            </a:r>
          </a:p>
          <a:p>
            <a:pPr marL="457200" indent="-457200">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Игровые технологии.</a:t>
            </a:r>
          </a:p>
          <a:p>
            <a:endParaRPr lang="ru-RU" sz="2400" dirty="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a:p>
            <a:pPr algn="ctr"/>
            <a:endParaRPr lang="ru-RU" dirty="0">
              <a:latin typeface="Book Antiqua" panose="02040602050305030304" pitchFamily="18" charset="0"/>
            </a:endParaRPr>
          </a:p>
        </p:txBody>
      </p:sp>
      <p:pic>
        <p:nvPicPr>
          <p:cNvPr id="5" name="Рисунок 4">
            <a:extLst>
              <a:ext uri="{FF2B5EF4-FFF2-40B4-BE49-F238E27FC236}">
                <a16:creationId xmlns:a16="http://schemas.microsoft.com/office/drawing/2014/main" id="{A61DD25E-C64D-0EF7-5FAF-A25A4EE98D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1038" y="3719744"/>
            <a:ext cx="4066204" cy="2880415"/>
          </a:xfrm>
          <a:prstGeom prst="rect">
            <a:avLst/>
          </a:prstGeom>
        </p:spPr>
      </p:pic>
    </p:spTree>
    <p:extLst>
      <p:ext uri="{BB962C8B-B14F-4D97-AF65-F5344CB8AC3E}">
        <p14:creationId xmlns:p14="http://schemas.microsoft.com/office/powerpoint/2010/main" val="408632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ятиугольник 2"/>
          <p:cNvSpPr/>
          <p:nvPr/>
        </p:nvSpPr>
        <p:spPr>
          <a:xfrm>
            <a:off x="0" y="283006"/>
            <a:ext cx="5548544" cy="669531"/>
          </a:xfrm>
          <a:prstGeom prst="homePlate">
            <a:avLst/>
          </a:prstGeom>
          <a:solidFill>
            <a:srgbClr val="25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cs typeface="Times New Roman" panose="02020603050405020304" pitchFamily="18" charset="0"/>
              </a:rPr>
              <a:t>Применение методов ТРИЗ при обучении математике</a:t>
            </a:r>
          </a:p>
        </p:txBody>
      </p:sp>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t="23839" b="55757"/>
          <a:stretch/>
        </p:blipFill>
        <p:spPr>
          <a:xfrm>
            <a:off x="7243669" y="341290"/>
            <a:ext cx="1724227" cy="611247"/>
          </a:xfrm>
          <a:prstGeom prst="rect">
            <a:avLst/>
          </a:prstGeom>
        </p:spPr>
      </p:pic>
      <p:sp>
        <p:nvSpPr>
          <p:cNvPr id="8" name="Скругленный прямоугольник 4"/>
          <p:cNvSpPr/>
          <p:nvPr/>
        </p:nvSpPr>
        <p:spPr bwMode="invGray">
          <a:xfrm>
            <a:off x="731519" y="1467330"/>
            <a:ext cx="5213755" cy="549924"/>
          </a:xfrm>
          <a:prstGeom prst="rect">
            <a:avLst/>
          </a:prstGeom>
          <a:solidFill>
            <a:schemeClr val="bg1">
              <a:lumMod val="85000"/>
            </a:schemeClr>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342900" indent="-342900">
              <a:lnSpc>
                <a:spcPct val="100000"/>
              </a:lnSpc>
              <a:spcBef>
                <a:spcPts val="0"/>
              </a:spcBef>
              <a:buFont typeface="Wingdings" panose="05000000000000000000" pitchFamily="2" charset="2"/>
              <a:buChar char="ü"/>
            </a:pPr>
            <a:r>
              <a:rPr lang="ru-RU" sz="2000" dirty="0">
                <a:solidFill>
                  <a:schemeClr val="tx1"/>
                </a:solidFill>
                <a:latin typeface="Times New Roman" panose="02020603050405020304" pitchFamily="18" charset="0"/>
                <a:cs typeface="Times New Roman" panose="02020603050405020304" pitchFamily="18" charset="0"/>
              </a:rPr>
              <a:t>Мозговой штурм</a:t>
            </a:r>
            <a:r>
              <a:rPr lang="ru-RU" sz="2000" dirty="0">
                <a:solidFill>
                  <a:schemeClr val="tx1"/>
                </a:solidFill>
              </a:rPr>
              <a:t>;</a:t>
            </a:r>
          </a:p>
        </p:txBody>
      </p:sp>
      <p:sp>
        <p:nvSpPr>
          <p:cNvPr id="9" name="Скругленный прямоугольник 4"/>
          <p:cNvSpPr/>
          <p:nvPr/>
        </p:nvSpPr>
        <p:spPr bwMode="invGray">
          <a:xfrm>
            <a:off x="731518" y="2131842"/>
            <a:ext cx="5213755" cy="647644"/>
          </a:xfrm>
          <a:prstGeom prst="rect">
            <a:avLst/>
          </a:prstGeom>
          <a:solidFill>
            <a:schemeClr val="bg1">
              <a:lumMod val="85000"/>
            </a:schemeClr>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342900" indent="-342900">
              <a:lnSpc>
                <a:spcPct val="100000"/>
              </a:lnSpc>
              <a:spcBef>
                <a:spcPts val="0"/>
              </a:spcBef>
              <a:buFont typeface="Wingdings" panose="05000000000000000000" pitchFamily="2" charset="2"/>
              <a:buChar char="ü"/>
            </a:pPr>
            <a:r>
              <a:rPr lang="ru-RU" sz="2000" dirty="0">
                <a:solidFill>
                  <a:schemeClr val="tx1"/>
                </a:solidFill>
                <a:latin typeface="Times New Roman" pitchFamily="18" charset="0"/>
                <a:cs typeface="Times New Roman" pitchFamily="18" charset="0"/>
              </a:rPr>
              <a:t>Создание проблемных ситуаций</a:t>
            </a:r>
            <a:r>
              <a:rPr lang="ru-RU" sz="2000" dirty="0">
                <a:solidFill>
                  <a:schemeClr val="tx1"/>
                </a:solidFill>
              </a:rPr>
              <a:t>;</a:t>
            </a:r>
          </a:p>
        </p:txBody>
      </p:sp>
      <p:sp>
        <p:nvSpPr>
          <p:cNvPr id="10" name="Скругленный прямоугольник 4"/>
          <p:cNvSpPr/>
          <p:nvPr/>
        </p:nvSpPr>
        <p:spPr bwMode="invGray">
          <a:xfrm>
            <a:off x="731517" y="2896043"/>
            <a:ext cx="5213755" cy="783328"/>
          </a:xfrm>
          <a:prstGeom prst="rect">
            <a:avLst/>
          </a:prstGeom>
          <a:solidFill>
            <a:schemeClr val="bg1">
              <a:lumMod val="85000"/>
            </a:schemeClr>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342900" indent="-342900">
              <a:lnSpc>
                <a:spcPct val="100000"/>
              </a:lnSpc>
              <a:spcBef>
                <a:spcPts val="0"/>
              </a:spcBef>
              <a:buFont typeface="Wingdings" panose="05000000000000000000" pitchFamily="2" charset="2"/>
              <a:buChar char="ü"/>
            </a:pPr>
            <a:r>
              <a:rPr lang="ru-RU" sz="2000" dirty="0">
                <a:solidFill>
                  <a:schemeClr val="tx1"/>
                </a:solidFill>
                <a:latin typeface="Times New Roman" pitchFamily="18" charset="0"/>
                <a:cs typeface="Times New Roman" pitchFamily="18" charset="0"/>
              </a:rPr>
              <a:t>Уроки-мастерские</a:t>
            </a:r>
            <a:r>
              <a:rPr lang="ru-RU" sz="2000" dirty="0">
                <a:solidFill>
                  <a:schemeClr val="tx1"/>
                </a:solidFill>
              </a:rPr>
              <a:t>;</a:t>
            </a:r>
          </a:p>
        </p:txBody>
      </p:sp>
      <p:sp>
        <p:nvSpPr>
          <p:cNvPr id="11" name="Скругленный прямоугольник 4"/>
          <p:cNvSpPr/>
          <p:nvPr/>
        </p:nvSpPr>
        <p:spPr bwMode="invGray">
          <a:xfrm>
            <a:off x="731519" y="4604205"/>
            <a:ext cx="5213755" cy="632813"/>
          </a:xfrm>
          <a:prstGeom prst="rect">
            <a:avLst/>
          </a:prstGeom>
          <a:solidFill>
            <a:schemeClr val="bg1">
              <a:lumMod val="85000"/>
            </a:schemeClr>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342900" indent="-342900">
              <a:lnSpc>
                <a:spcPct val="100000"/>
              </a:lnSpc>
              <a:spcBef>
                <a:spcPts val="0"/>
              </a:spcBef>
              <a:buFont typeface="Wingdings" panose="05000000000000000000" pitchFamily="2" charset="2"/>
              <a:buChar char="ü"/>
            </a:pPr>
            <a:r>
              <a:rPr lang="ru-RU" sz="2000" dirty="0">
                <a:solidFill>
                  <a:schemeClr val="tx1"/>
                </a:solidFill>
                <a:latin typeface="Times New Roman" pitchFamily="18" charset="0"/>
                <a:cs typeface="Times New Roman" pitchFamily="18" charset="0"/>
              </a:rPr>
              <a:t>Использование блок-схем</a:t>
            </a:r>
            <a:r>
              <a:rPr lang="ru-RU" sz="2000" dirty="0">
                <a:solidFill>
                  <a:schemeClr val="tx1"/>
                </a:solidFill>
              </a:rPr>
              <a:t>;</a:t>
            </a:r>
          </a:p>
        </p:txBody>
      </p:sp>
      <p:sp>
        <p:nvSpPr>
          <p:cNvPr id="12" name="Скругленный прямоугольник 4"/>
          <p:cNvSpPr/>
          <p:nvPr/>
        </p:nvSpPr>
        <p:spPr bwMode="invGray">
          <a:xfrm>
            <a:off x="731517" y="3854925"/>
            <a:ext cx="5213755" cy="636855"/>
          </a:xfrm>
          <a:prstGeom prst="rect">
            <a:avLst/>
          </a:prstGeom>
          <a:solidFill>
            <a:schemeClr val="bg1">
              <a:lumMod val="85000"/>
            </a:schemeClr>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342900" indent="-342900">
              <a:lnSpc>
                <a:spcPct val="100000"/>
              </a:lnSpc>
              <a:spcBef>
                <a:spcPts val="0"/>
              </a:spcBef>
              <a:buFont typeface="Wingdings" panose="05000000000000000000" pitchFamily="2" charset="2"/>
              <a:buChar char="ü"/>
            </a:pPr>
            <a:r>
              <a:rPr lang="ru-RU" sz="2000" dirty="0">
                <a:solidFill>
                  <a:schemeClr val="tx1"/>
                </a:solidFill>
                <a:latin typeface="Times New Roman" pitchFamily="18" charset="0"/>
                <a:cs typeface="Times New Roman" pitchFamily="18" charset="0"/>
              </a:rPr>
              <a:t>Задания с практической направленностью</a:t>
            </a:r>
            <a:r>
              <a:rPr lang="ru-RU" sz="2000" dirty="0">
                <a:solidFill>
                  <a:schemeClr val="tx1"/>
                </a:solidFill>
              </a:rPr>
              <a:t>;</a:t>
            </a:r>
          </a:p>
        </p:txBody>
      </p:sp>
      <p:sp>
        <p:nvSpPr>
          <p:cNvPr id="13" name="Скругленный прямоугольник 4"/>
          <p:cNvSpPr/>
          <p:nvPr/>
        </p:nvSpPr>
        <p:spPr bwMode="invGray">
          <a:xfrm>
            <a:off x="731516" y="5361154"/>
            <a:ext cx="5213755" cy="669532"/>
          </a:xfrm>
          <a:prstGeom prst="rect">
            <a:avLst/>
          </a:prstGeom>
          <a:solidFill>
            <a:schemeClr val="bg1">
              <a:lumMod val="85000"/>
            </a:schemeClr>
          </a:solidFill>
          <a:ln>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342900" indent="-342900">
              <a:lnSpc>
                <a:spcPct val="100000"/>
              </a:lnSpc>
              <a:spcBef>
                <a:spcPts val="0"/>
              </a:spcBef>
              <a:buFont typeface="Wingdings" panose="05000000000000000000" pitchFamily="2" charset="2"/>
              <a:buChar char="ü"/>
            </a:pPr>
            <a:r>
              <a:rPr lang="ru-RU" sz="2000" dirty="0">
                <a:solidFill>
                  <a:schemeClr val="tx1"/>
                </a:solidFill>
                <a:latin typeface="Times New Roman" pitchFamily="18" charset="0"/>
                <a:cs typeface="Times New Roman" pitchFamily="18" charset="0"/>
              </a:rPr>
              <a:t>Самостоятельная поисковая работа и др</a:t>
            </a:r>
            <a:r>
              <a:rPr lang="ru-RU" sz="2000" dirty="0">
                <a:solidFill>
                  <a:schemeClr val="tx1"/>
                </a:solidFill>
              </a:rPr>
              <a:t>.</a:t>
            </a:r>
          </a:p>
        </p:txBody>
      </p:sp>
      <p:pic>
        <p:nvPicPr>
          <p:cNvPr id="7" name="Picture 4" descr="Гифки для презентации человечки">
            <a:extLst>
              <a:ext uri="{FF2B5EF4-FFF2-40B4-BE49-F238E27FC236}">
                <a16:creationId xmlns:a16="http://schemas.microsoft.com/office/drawing/2014/main" id="{7456CE8D-DB7F-4709-0C07-958CD2657D6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38971" y="4420044"/>
            <a:ext cx="1373822" cy="209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4273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Объект 5">
                <a:extLst>
                  <a:ext uri="{FF2B5EF4-FFF2-40B4-BE49-F238E27FC236}">
                    <a16:creationId xmlns:a16="http://schemas.microsoft.com/office/drawing/2014/main" id="{05781B16-9D33-E9B0-C703-84C3C73B9612}"/>
                  </a:ext>
                </a:extLst>
              </p:cNvPr>
              <p:cNvSpPr>
                <a:spLocks noGrp="1"/>
              </p:cNvSpPr>
              <p:nvPr>
                <p:ph idx="1"/>
              </p:nvPr>
            </p:nvSpPr>
            <p:spPr>
              <a:xfrm>
                <a:off x="319597" y="1115411"/>
                <a:ext cx="8487052" cy="5389456"/>
              </a:xfrm>
            </p:spPr>
            <p:txBody>
              <a:bodyPr>
                <a:normAutofit fontScale="77500" lnSpcReduction="20000"/>
              </a:bodyPr>
              <a:lstStyle/>
              <a:p>
                <a:pPr marL="0" indent="0">
                  <a:buNone/>
                </a:pPr>
                <a:r>
                  <a:rPr lang="ru-RU" sz="3400" dirty="0">
                    <a:latin typeface="Times New Roman" panose="02020603050405020304" pitchFamily="18" charset="0"/>
                    <a:cs typeface="Times New Roman" panose="02020603050405020304" pitchFamily="18" charset="0"/>
                  </a:rPr>
                  <a:t>Обычно мозговой штурм проводится в группах численностью 7-9 учащихся.</a:t>
                </a:r>
              </a:p>
              <a:p>
                <a:pPr marL="0" indent="0">
                  <a:buNone/>
                </a:pPr>
                <a:r>
                  <a:rPr lang="ru-RU" sz="3400" b="1" dirty="0">
                    <a:latin typeface="Times New Roman" panose="02020603050405020304" pitchFamily="18" charset="0"/>
                    <a:cs typeface="Times New Roman" panose="02020603050405020304" pitchFamily="18" charset="0"/>
                  </a:rPr>
                  <a:t>Примеры задач:</a:t>
                </a:r>
              </a:p>
              <a:p>
                <a:pPr marL="0" indent="0">
                  <a:buNone/>
                </a:pPr>
                <a:r>
                  <a:rPr lang="ru-RU" sz="2900" dirty="0">
                    <a:latin typeface="Times New Roman" panose="02020603050405020304" pitchFamily="18" charset="0"/>
                    <a:cs typeface="Times New Roman" panose="02020603050405020304" pitchFamily="18" charset="0"/>
                  </a:rPr>
                  <a:t>1. Найти числа </a:t>
                </a:r>
                <a14:m>
                  <m:oMath xmlns:m="http://schemas.openxmlformats.org/officeDocument/2006/math">
                    <m:r>
                      <a:rPr lang="en-US" sz="2900" b="0" i="1" smtClean="0">
                        <a:latin typeface="Cambria Math" panose="02040503050406030204" pitchFamily="18" charset="0"/>
                        <a:cs typeface="Times New Roman" panose="02020603050405020304" pitchFamily="18" charset="0"/>
                      </a:rPr>
                      <m:t>𝑥</m:t>
                    </m:r>
                  </m:oMath>
                </a14:m>
                <a:r>
                  <a:rPr lang="ru-RU" sz="2900" dirty="0">
                    <a:latin typeface="Times New Roman" panose="02020603050405020304" pitchFamily="18" charset="0"/>
                    <a:cs typeface="Times New Roman" panose="02020603050405020304" pitchFamily="18" charset="0"/>
                  </a:rPr>
                  <a:t> и </a:t>
                </a:r>
                <a14:m>
                  <m:oMath xmlns:m="http://schemas.openxmlformats.org/officeDocument/2006/math">
                    <m:r>
                      <a:rPr lang="en-US" sz="2900" b="0" i="1" smtClean="0">
                        <a:latin typeface="Cambria Math" panose="02040503050406030204" pitchFamily="18" charset="0"/>
                        <a:cs typeface="Times New Roman" panose="02020603050405020304" pitchFamily="18" charset="0"/>
                      </a:rPr>
                      <m:t>𝑦</m:t>
                    </m:r>
                  </m:oMath>
                </a14:m>
                <a:r>
                  <a:rPr lang="ru-RU" sz="2900" dirty="0">
                    <a:latin typeface="Times New Roman" panose="02020603050405020304" pitchFamily="18" charset="0"/>
                    <a:cs typeface="Times New Roman" panose="02020603050405020304" pitchFamily="18" charset="0"/>
                  </a:rPr>
                  <a:t>, если </a:t>
                </a:r>
                <a14:m>
                  <m:oMath xmlns:m="http://schemas.openxmlformats.org/officeDocument/2006/math">
                    <m:r>
                      <a:rPr lang="en-US" sz="2900" b="0" i="1" smtClean="0">
                        <a:latin typeface="Cambria Math" panose="02040503050406030204" pitchFamily="18" charset="0"/>
                        <a:cs typeface="Times New Roman" panose="02020603050405020304" pitchFamily="18" charset="0"/>
                      </a:rPr>
                      <m:t>𝑥</m:t>
                    </m:r>
                    <m:r>
                      <a:rPr lang="en-US" sz="2900" b="0" i="1" smtClean="0">
                        <a:latin typeface="Cambria Math" panose="02040503050406030204" pitchFamily="18" charset="0"/>
                        <a:cs typeface="Times New Roman" panose="02020603050405020304" pitchFamily="18" charset="0"/>
                      </a:rPr>
                      <m:t>+</m:t>
                    </m:r>
                    <m:r>
                      <a:rPr lang="en-US" sz="2900" b="0" i="1" smtClean="0">
                        <a:latin typeface="Cambria Math" panose="02040503050406030204" pitchFamily="18" charset="0"/>
                        <a:cs typeface="Times New Roman" panose="02020603050405020304" pitchFamily="18" charset="0"/>
                      </a:rPr>
                      <m:t>𝑦</m:t>
                    </m:r>
                    <m:r>
                      <a:rPr lang="en-US" sz="2900" b="0" i="1" smtClean="0">
                        <a:latin typeface="Cambria Math" panose="02040503050406030204" pitchFamily="18" charset="0"/>
                        <a:cs typeface="Times New Roman" panose="02020603050405020304" pitchFamily="18" charset="0"/>
                      </a:rPr>
                      <m:t>=12</m:t>
                    </m:r>
                  </m:oMath>
                </a14:m>
                <a:r>
                  <a:rPr lang="ru-RU" sz="2900" dirty="0">
                    <a:latin typeface="Times New Roman" panose="02020603050405020304" pitchFamily="18" charset="0"/>
                    <a:cs typeface="Times New Roman" panose="02020603050405020304" pitchFamily="18" charset="0"/>
                  </a:rPr>
                  <a:t>, а </a:t>
                </a:r>
                <a14:m>
                  <m:oMath xmlns:m="http://schemas.openxmlformats.org/officeDocument/2006/math">
                    <m:r>
                      <a:rPr lang="en-US" sz="2900" b="0" i="1" smtClean="0">
                        <a:latin typeface="Cambria Math" panose="02040503050406030204" pitchFamily="18" charset="0"/>
                        <a:cs typeface="Times New Roman" panose="02020603050405020304" pitchFamily="18" charset="0"/>
                      </a:rPr>
                      <m:t>𝑝</m:t>
                    </m:r>
                    <m:r>
                      <a:rPr lang="en-US" sz="2900" b="0" i="1" smtClean="0">
                        <a:latin typeface="Cambria Math" panose="02040503050406030204" pitchFamily="18" charset="0"/>
                        <a:cs typeface="Times New Roman" panose="02020603050405020304" pitchFamily="18" charset="0"/>
                      </a:rPr>
                      <m:t>=</m:t>
                    </m:r>
                    <m:r>
                      <a:rPr lang="en-US" sz="2900" b="0" i="1" smtClean="0">
                        <a:latin typeface="Cambria Math" panose="02040503050406030204" pitchFamily="18" charset="0"/>
                        <a:cs typeface="Times New Roman" panose="02020603050405020304" pitchFamily="18" charset="0"/>
                      </a:rPr>
                      <m:t>𝑥</m:t>
                    </m:r>
                    <m:r>
                      <a:rPr lang="en-US" sz="29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900" b="0" i="1" smtClean="0">
                        <a:latin typeface="Cambria Math" panose="02040503050406030204" pitchFamily="18" charset="0"/>
                        <a:ea typeface="Cambria Math" panose="02040503050406030204" pitchFamily="18" charset="0"/>
                        <a:cs typeface="Times New Roman" panose="02020603050405020304" pitchFamily="18" charset="0"/>
                      </a:rPr>
                      <m:t>𝑦</m:t>
                    </m:r>
                  </m:oMath>
                </a14:m>
                <a:r>
                  <a:rPr lang="ru-RU" sz="2900" dirty="0">
                    <a:latin typeface="Times New Roman" panose="02020603050405020304" pitchFamily="18" charset="0"/>
                    <a:cs typeface="Times New Roman" panose="02020603050405020304" pitchFamily="18" charset="0"/>
                  </a:rPr>
                  <a:t>– наибольшее.</a:t>
                </a:r>
                <a:endParaRPr lang="en-US" sz="2900" dirty="0">
                  <a:latin typeface="Times New Roman" panose="02020603050405020304" pitchFamily="18" charset="0"/>
                  <a:cs typeface="Times New Roman" panose="02020603050405020304" pitchFamily="18" charset="0"/>
                </a:endParaRPr>
              </a:p>
              <a:p>
                <a:pPr marL="0" indent="0">
                  <a:buNone/>
                </a:pPr>
                <a:r>
                  <a:rPr lang="en-US" sz="2900" dirty="0">
                    <a:latin typeface="Times New Roman" panose="02020603050405020304" pitchFamily="18" charset="0"/>
                    <a:cs typeface="Times New Roman" panose="02020603050405020304" pitchFamily="18" charset="0"/>
                  </a:rPr>
                  <a:t>2. </a:t>
                </a:r>
                <a:r>
                  <a:rPr lang="ru-RU" sz="2900" dirty="0">
                    <a:latin typeface="Times New Roman" panose="02020603050405020304" pitchFamily="18" charset="0"/>
                    <a:cs typeface="Times New Roman" panose="02020603050405020304" pitchFamily="18" charset="0"/>
                  </a:rPr>
                  <a:t>Найти наименьшее значение суммы </a:t>
                </a:r>
                <a14:m>
                  <m:oMath xmlns:m="http://schemas.openxmlformats.org/officeDocument/2006/math">
                    <m:f>
                      <m:fPr>
                        <m:ctrlPr>
                          <a:rPr lang="ru-RU" sz="2900" i="1" smtClean="0">
                            <a:latin typeface="Cambria Math" panose="02040503050406030204" pitchFamily="18" charset="0"/>
                            <a:cs typeface="Times New Roman" panose="02020603050405020304" pitchFamily="18" charset="0"/>
                          </a:rPr>
                        </m:ctrlPr>
                      </m:fPr>
                      <m:num>
                        <m:r>
                          <a:rPr lang="en-US" sz="2900" b="0" i="1" smtClean="0">
                            <a:latin typeface="Cambria Math" panose="02040503050406030204" pitchFamily="18" charset="0"/>
                            <a:cs typeface="Times New Roman" panose="02020603050405020304" pitchFamily="18" charset="0"/>
                          </a:rPr>
                          <m:t>1</m:t>
                        </m:r>
                      </m:num>
                      <m:den>
                        <m:r>
                          <a:rPr lang="en-US" sz="2900" b="0" i="1" smtClean="0">
                            <a:latin typeface="Cambria Math" panose="02040503050406030204" pitchFamily="18" charset="0"/>
                            <a:cs typeface="Times New Roman" panose="02020603050405020304" pitchFamily="18" charset="0"/>
                          </a:rPr>
                          <m:t>𝑥</m:t>
                        </m:r>
                      </m:den>
                    </m:f>
                    <m:r>
                      <a:rPr lang="en-US" sz="2900" b="0" i="1" smtClean="0">
                        <a:latin typeface="Cambria Math" panose="02040503050406030204" pitchFamily="18" charset="0"/>
                        <a:cs typeface="Times New Roman" panose="02020603050405020304" pitchFamily="18" charset="0"/>
                      </a:rPr>
                      <m:t>+</m:t>
                    </m:r>
                    <m:f>
                      <m:fPr>
                        <m:ctrlPr>
                          <a:rPr lang="en-US" sz="2900" b="0" i="1" smtClean="0">
                            <a:latin typeface="Cambria Math" panose="02040503050406030204" pitchFamily="18" charset="0"/>
                            <a:cs typeface="Times New Roman" panose="02020603050405020304" pitchFamily="18" charset="0"/>
                          </a:rPr>
                        </m:ctrlPr>
                      </m:fPr>
                      <m:num>
                        <m:r>
                          <a:rPr lang="en-US" sz="2900" b="0" i="1" smtClean="0">
                            <a:latin typeface="Cambria Math" panose="02040503050406030204" pitchFamily="18" charset="0"/>
                            <a:cs typeface="Times New Roman" panose="02020603050405020304" pitchFamily="18" charset="0"/>
                          </a:rPr>
                          <m:t>1</m:t>
                        </m:r>
                      </m:num>
                      <m:den>
                        <m:r>
                          <a:rPr lang="en-US" sz="2900" b="0" i="1" smtClean="0">
                            <a:latin typeface="Cambria Math" panose="02040503050406030204" pitchFamily="18" charset="0"/>
                            <a:cs typeface="Times New Roman" panose="02020603050405020304" pitchFamily="18" charset="0"/>
                          </a:rPr>
                          <m:t>𝑦</m:t>
                        </m:r>
                      </m:den>
                    </m:f>
                  </m:oMath>
                </a14:m>
                <a:r>
                  <a:rPr lang="ru-RU" sz="2900" dirty="0">
                    <a:latin typeface="Times New Roman" panose="02020603050405020304" pitchFamily="18" charset="0"/>
                    <a:cs typeface="Times New Roman" panose="02020603050405020304" pitchFamily="18" charset="0"/>
                  </a:rPr>
                  <a:t>, если</a:t>
                </a:r>
                <a:endParaRPr lang="en-US" sz="2900" dirty="0">
                  <a:latin typeface="Times New Roman" panose="02020603050405020304" pitchFamily="18" charset="0"/>
                  <a:cs typeface="Times New Roman" panose="02020603050405020304" pitchFamily="18" charset="0"/>
                </a:endParaRPr>
              </a:p>
              <a:p>
                <a:pPr marL="0" indent="0">
                  <a:buNone/>
                </a:pPr>
                <a:r>
                  <a:rPr lang="en-US" sz="2900" dirty="0">
                    <a:latin typeface="Times New Roman" panose="02020603050405020304" pitchFamily="18" charset="0"/>
                    <a:cs typeface="Times New Roman" panose="02020603050405020304" pitchFamily="18" charset="0"/>
                  </a:rPr>
                  <a:t> </a:t>
                </a:r>
                <a14:m>
                  <m:oMath xmlns:m="http://schemas.openxmlformats.org/officeDocument/2006/math">
                    <m:r>
                      <a:rPr lang="en-US" sz="2900" b="0" i="1" smtClean="0">
                        <a:latin typeface="Cambria Math" panose="02040503050406030204" pitchFamily="18" charset="0"/>
                        <a:cs typeface="Times New Roman" panose="02020603050405020304" pitchFamily="18" charset="0"/>
                      </a:rPr>
                      <m:t>𝑥</m:t>
                    </m:r>
                    <m:r>
                      <a:rPr lang="en-US" sz="2900" b="0" i="1" smtClean="0">
                        <a:latin typeface="Cambria Math" panose="02040503050406030204" pitchFamily="18" charset="0"/>
                        <a:cs typeface="Times New Roman" panose="02020603050405020304" pitchFamily="18" charset="0"/>
                      </a:rPr>
                      <m:t>+</m:t>
                    </m:r>
                    <m:r>
                      <a:rPr lang="en-US" sz="2900" b="0" i="1" smtClean="0">
                        <a:latin typeface="Cambria Math" panose="02040503050406030204" pitchFamily="18" charset="0"/>
                        <a:cs typeface="Times New Roman" panose="02020603050405020304" pitchFamily="18" charset="0"/>
                      </a:rPr>
                      <m:t>𝑦</m:t>
                    </m:r>
                    <m:r>
                      <a:rPr lang="en-US" sz="2900" b="0" i="1" smtClean="0">
                        <a:latin typeface="Cambria Math" panose="02040503050406030204" pitchFamily="18" charset="0"/>
                        <a:cs typeface="Times New Roman" panose="02020603050405020304" pitchFamily="18" charset="0"/>
                      </a:rPr>
                      <m:t>=6</m:t>
                    </m:r>
                  </m:oMath>
                </a14:m>
                <a:r>
                  <a:rPr lang="ru-RU" sz="2900" dirty="0">
                    <a:latin typeface="Times New Roman" panose="02020603050405020304" pitchFamily="18" charset="0"/>
                    <a:cs typeface="Times New Roman" panose="02020603050405020304" pitchFamily="18" charset="0"/>
                  </a:rPr>
                  <a:t> и </a:t>
                </a:r>
                <a:r>
                  <a:rPr lang="en-US" sz="2900" dirty="0">
                    <a:latin typeface="Times New Roman" panose="02020603050405020304" pitchFamily="18" charset="0"/>
                    <a:cs typeface="Times New Roman" panose="02020603050405020304" pitchFamily="18" charset="0"/>
                  </a:rPr>
                  <a:t> </a:t>
                </a:r>
                <a14:m>
                  <m:oMath xmlns:m="http://schemas.openxmlformats.org/officeDocument/2006/math">
                    <m:r>
                      <a:rPr lang="en-US" sz="2900" b="0" i="1" smtClean="0">
                        <a:latin typeface="Cambria Math" panose="02040503050406030204" pitchFamily="18" charset="0"/>
                        <a:cs typeface="Times New Roman" panose="02020603050405020304" pitchFamily="18" charset="0"/>
                      </a:rPr>
                      <m:t>𝑥</m:t>
                    </m:r>
                    <m:r>
                      <a:rPr lang="en-US" sz="2900" b="0" i="1" smtClean="0">
                        <a:latin typeface="Cambria Math" panose="02040503050406030204" pitchFamily="18" charset="0"/>
                        <a:cs typeface="Times New Roman" panose="02020603050405020304" pitchFamily="18" charset="0"/>
                      </a:rPr>
                      <m:t>,</m:t>
                    </m:r>
                    <m:r>
                      <a:rPr lang="en-US" sz="2900" b="0" i="1" smtClean="0">
                        <a:latin typeface="Cambria Math" panose="02040503050406030204" pitchFamily="18" charset="0"/>
                        <a:cs typeface="Times New Roman" panose="02020603050405020304" pitchFamily="18" charset="0"/>
                      </a:rPr>
                      <m:t>𝑦</m:t>
                    </m:r>
                    <m:r>
                      <a:rPr lang="en-US" sz="2900" b="0" i="1" smtClean="0">
                        <a:latin typeface="Cambria Math" panose="02040503050406030204" pitchFamily="18" charset="0"/>
                        <a:cs typeface="Times New Roman" panose="02020603050405020304" pitchFamily="18" charset="0"/>
                      </a:rPr>
                      <m:t> </m:t>
                    </m:r>
                  </m:oMath>
                </a14:m>
                <a:r>
                  <a:rPr lang="ru-RU" sz="2900" dirty="0">
                    <a:latin typeface="Times New Roman" panose="02020603050405020304" pitchFamily="18" charset="0"/>
                    <a:cs typeface="Times New Roman" panose="02020603050405020304" pitchFamily="18" charset="0"/>
                  </a:rPr>
                  <a:t>–положительные.</a:t>
                </a:r>
                <a:endParaRPr lang="en-US" sz="2900" dirty="0">
                  <a:latin typeface="Times New Roman" panose="02020603050405020304" pitchFamily="18" charset="0"/>
                  <a:cs typeface="Times New Roman" panose="02020603050405020304" pitchFamily="18" charset="0"/>
                </a:endParaRPr>
              </a:p>
              <a:p>
                <a:pPr marL="0" indent="0">
                  <a:buNone/>
                </a:pPr>
                <a:r>
                  <a:rPr lang="en-US" sz="2900" dirty="0">
                    <a:latin typeface="Times New Roman" panose="02020603050405020304" pitchFamily="18" charset="0"/>
                    <a:cs typeface="Times New Roman" panose="02020603050405020304" pitchFamily="18" charset="0"/>
                  </a:rPr>
                  <a:t>3. </a:t>
                </a:r>
                <a:r>
                  <a:rPr lang="ru-RU" sz="2900" dirty="0">
                    <a:latin typeface="Times New Roman" panose="02020603050405020304" pitchFamily="18" charset="0"/>
                    <a:cs typeface="Times New Roman" panose="02020603050405020304" pitchFamily="18" charset="0"/>
                  </a:rPr>
                  <a:t>Решите уравнение:</a:t>
                </a:r>
                <a:endParaRPr lang="en-US" sz="2900" dirty="0">
                  <a:latin typeface="Times New Roman" panose="02020603050405020304" pitchFamily="18" charset="0"/>
                  <a:cs typeface="Times New Roman" panose="02020603050405020304" pitchFamily="18" charset="0"/>
                </a:endParaRPr>
              </a:p>
              <a:p>
                <a:pPr marL="0" indent="0">
                  <a:buNone/>
                </a:pPr>
                <a:r>
                  <a:rPr lang="ru-RU" sz="2900"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ru-RU" sz="2900" i="1" smtClean="0">
                            <a:latin typeface="Cambria Math" panose="02040503050406030204" pitchFamily="18" charset="0"/>
                            <a:cs typeface="Times New Roman" panose="02020603050405020304" pitchFamily="18" charset="0"/>
                          </a:rPr>
                        </m:ctrlPr>
                      </m:radPr>
                      <m:deg/>
                      <m:e>
                        <m:sSup>
                          <m:sSupPr>
                            <m:ctrlPr>
                              <a:rPr lang="en-US" sz="2900" i="1" smtClean="0">
                                <a:latin typeface="Cambria Math" panose="02040503050406030204" pitchFamily="18" charset="0"/>
                                <a:cs typeface="Times New Roman" panose="02020603050405020304" pitchFamily="18" charset="0"/>
                              </a:rPr>
                            </m:ctrlPr>
                          </m:sSupPr>
                          <m:e>
                            <m:r>
                              <a:rPr lang="en-US" sz="2900" i="1" smtClean="0">
                                <a:latin typeface="Cambria Math" panose="02040503050406030204" pitchFamily="18" charset="0"/>
                                <a:cs typeface="Times New Roman" panose="02020603050405020304" pitchFamily="18" charset="0"/>
                              </a:rPr>
                              <m:t>𝑥</m:t>
                            </m:r>
                          </m:e>
                          <m:sup>
                            <m:r>
                              <a:rPr lang="en-US" sz="2900" i="1" smtClean="0">
                                <a:latin typeface="Cambria Math" panose="02040503050406030204" pitchFamily="18" charset="0"/>
                                <a:cs typeface="Times New Roman" panose="02020603050405020304" pitchFamily="18" charset="0"/>
                              </a:rPr>
                              <m:t>2</m:t>
                            </m:r>
                          </m:sup>
                        </m:sSup>
                        <m:r>
                          <a:rPr lang="en-US" sz="2900" b="0" i="1" smtClean="0">
                            <a:latin typeface="Cambria Math" panose="02040503050406030204" pitchFamily="18" charset="0"/>
                            <a:cs typeface="Times New Roman" panose="02020603050405020304" pitchFamily="18" charset="0"/>
                          </a:rPr>
                          <m:t>−4</m:t>
                        </m:r>
                        <m:r>
                          <a:rPr lang="en-US" sz="2900" b="0" i="1" smtClean="0">
                            <a:latin typeface="Cambria Math" panose="02040503050406030204" pitchFamily="18" charset="0"/>
                            <a:cs typeface="Times New Roman" panose="02020603050405020304" pitchFamily="18" charset="0"/>
                          </a:rPr>
                          <m:t>𝑥</m:t>
                        </m:r>
                        <m:r>
                          <a:rPr lang="en-US" sz="2900" b="0" i="1" smtClean="0">
                            <a:latin typeface="Cambria Math" panose="02040503050406030204" pitchFamily="18" charset="0"/>
                            <a:cs typeface="Times New Roman" panose="02020603050405020304" pitchFamily="18" charset="0"/>
                          </a:rPr>
                          <m:t>+3</m:t>
                        </m:r>
                      </m:e>
                    </m:rad>
                    <m:r>
                      <a:rPr lang="en-US" sz="2900" b="0" i="1" smtClean="0">
                        <a:latin typeface="Cambria Math" panose="02040503050406030204" pitchFamily="18" charset="0"/>
                        <a:cs typeface="Times New Roman" panose="02020603050405020304" pitchFamily="18" charset="0"/>
                      </a:rPr>
                      <m:t>+</m:t>
                    </m:r>
                    <m:rad>
                      <m:radPr>
                        <m:degHide m:val="on"/>
                        <m:ctrlPr>
                          <a:rPr lang="en-US" sz="2900" b="0" i="1" smtClean="0">
                            <a:latin typeface="Cambria Math" panose="02040503050406030204" pitchFamily="18" charset="0"/>
                            <a:cs typeface="Times New Roman" panose="02020603050405020304" pitchFamily="18" charset="0"/>
                          </a:rPr>
                        </m:ctrlPr>
                      </m:radPr>
                      <m:deg/>
                      <m:e>
                        <m:r>
                          <a:rPr lang="en-US" sz="2900" b="0" i="1" smtClean="0">
                            <a:latin typeface="Cambria Math" panose="02040503050406030204" pitchFamily="18" charset="0"/>
                            <a:cs typeface="Times New Roman" panose="02020603050405020304" pitchFamily="18" charset="0"/>
                          </a:rPr>
                          <m:t>−</m:t>
                        </m:r>
                        <m:sSup>
                          <m:sSupPr>
                            <m:ctrlPr>
                              <a:rPr lang="en-US" sz="2900" b="0" i="1" smtClean="0">
                                <a:latin typeface="Cambria Math" panose="02040503050406030204" pitchFamily="18" charset="0"/>
                                <a:cs typeface="Times New Roman" panose="02020603050405020304" pitchFamily="18" charset="0"/>
                              </a:rPr>
                            </m:ctrlPr>
                          </m:sSupPr>
                          <m:e>
                            <m:r>
                              <a:rPr lang="en-US" sz="2900" b="0" i="1" smtClean="0">
                                <a:latin typeface="Cambria Math" panose="02040503050406030204" pitchFamily="18" charset="0"/>
                                <a:cs typeface="Times New Roman" panose="02020603050405020304" pitchFamily="18" charset="0"/>
                              </a:rPr>
                              <m:t>𝑥</m:t>
                            </m:r>
                          </m:e>
                          <m:sup>
                            <m:r>
                              <a:rPr lang="en-US" sz="2900" b="0" i="1" smtClean="0">
                                <a:latin typeface="Cambria Math" panose="02040503050406030204" pitchFamily="18" charset="0"/>
                                <a:cs typeface="Times New Roman" panose="02020603050405020304" pitchFamily="18" charset="0"/>
                              </a:rPr>
                              <m:t>2</m:t>
                            </m:r>
                          </m:sup>
                        </m:sSup>
                        <m:r>
                          <a:rPr lang="en-US" sz="2900" b="0" i="1" smtClean="0">
                            <a:latin typeface="Cambria Math" panose="02040503050406030204" pitchFamily="18" charset="0"/>
                            <a:cs typeface="Times New Roman" panose="02020603050405020304" pitchFamily="18" charset="0"/>
                          </a:rPr>
                          <m:t>+3</m:t>
                        </m:r>
                        <m:r>
                          <a:rPr lang="en-US" sz="2900" b="0" i="1" smtClean="0">
                            <a:latin typeface="Cambria Math" panose="02040503050406030204" pitchFamily="18" charset="0"/>
                            <a:cs typeface="Times New Roman" panose="02020603050405020304" pitchFamily="18" charset="0"/>
                          </a:rPr>
                          <m:t>𝑥</m:t>
                        </m:r>
                        <m:r>
                          <a:rPr lang="en-US" sz="2900" b="0" i="1" smtClean="0">
                            <a:latin typeface="Cambria Math" panose="02040503050406030204" pitchFamily="18" charset="0"/>
                            <a:cs typeface="Times New Roman" panose="02020603050405020304" pitchFamily="18" charset="0"/>
                          </a:rPr>
                          <m:t>−2</m:t>
                        </m:r>
                      </m:e>
                    </m:rad>
                    <m:r>
                      <a:rPr lang="en-US" sz="2900" b="0" i="1" smtClean="0">
                        <a:latin typeface="Cambria Math" panose="02040503050406030204" pitchFamily="18" charset="0"/>
                        <a:cs typeface="Times New Roman" panose="02020603050405020304" pitchFamily="18" charset="0"/>
                      </a:rPr>
                      <m:t>=</m:t>
                    </m:r>
                    <m:rad>
                      <m:radPr>
                        <m:degHide m:val="on"/>
                        <m:ctrlPr>
                          <a:rPr lang="en-US" sz="2900" b="0" i="1" smtClean="0">
                            <a:latin typeface="Cambria Math" panose="02040503050406030204" pitchFamily="18" charset="0"/>
                            <a:cs typeface="Times New Roman" panose="02020603050405020304" pitchFamily="18" charset="0"/>
                          </a:rPr>
                        </m:ctrlPr>
                      </m:radPr>
                      <m:deg/>
                      <m:e>
                        <m:sSup>
                          <m:sSupPr>
                            <m:ctrlPr>
                              <a:rPr lang="en-US" sz="2900" b="0" i="1" smtClean="0">
                                <a:latin typeface="Cambria Math" panose="02040503050406030204" pitchFamily="18" charset="0"/>
                                <a:cs typeface="Times New Roman" panose="02020603050405020304" pitchFamily="18" charset="0"/>
                              </a:rPr>
                            </m:ctrlPr>
                          </m:sSupPr>
                          <m:e>
                            <m:r>
                              <a:rPr lang="en-US" sz="2900" b="0" i="1" smtClean="0">
                                <a:latin typeface="Cambria Math" panose="02040503050406030204" pitchFamily="18" charset="0"/>
                                <a:cs typeface="Times New Roman" panose="02020603050405020304" pitchFamily="18" charset="0"/>
                              </a:rPr>
                              <m:t>𝑥</m:t>
                            </m:r>
                          </m:e>
                          <m:sup>
                            <m:r>
                              <a:rPr lang="en-US" sz="2900" b="0" i="1" smtClean="0">
                                <a:latin typeface="Cambria Math" panose="02040503050406030204" pitchFamily="18" charset="0"/>
                                <a:cs typeface="Times New Roman" panose="02020603050405020304" pitchFamily="18" charset="0"/>
                              </a:rPr>
                              <m:t>2</m:t>
                            </m:r>
                          </m:sup>
                        </m:sSup>
                        <m:r>
                          <a:rPr lang="en-US" sz="2900" b="0" i="1" smtClean="0">
                            <a:latin typeface="Cambria Math" panose="02040503050406030204" pitchFamily="18" charset="0"/>
                            <a:cs typeface="Times New Roman" panose="02020603050405020304" pitchFamily="18" charset="0"/>
                          </a:rPr>
                          <m:t>−</m:t>
                        </m:r>
                        <m:r>
                          <a:rPr lang="en-US" sz="2900" b="0" i="1" smtClean="0">
                            <a:latin typeface="Cambria Math" panose="02040503050406030204" pitchFamily="18" charset="0"/>
                            <a:cs typeface="Times New Roman" panose="02020603050405020304" pitchFamily="18" charset="0"/>
                          </a:rPr>
                          <m:t>𝑥</m:t>
                        </m:r>
                      </m:e>
                    </m:rad>
                  </m:oMath>
                </a14:m>
                <a:endParaRPr lang="ru-RU" sz="2900" dirty="0">
                  <a:latin typeface="Times New Roman" panose="02020603050405020304" pitchFamily="18" charset="0"/>
                  <a:cs typeface="Times New Roman" panose="02020603050405020304" pitchFamily="18" charset="0"/>
                </a:endParaRPr>
              </a:p>
              <a:p>
                <a:pPr marL="0" indent="0">
                  <a:buFontTx/>
                  <a:buNone/>
                </a:pPr>
                <a:r>
                  <a:rPr lang="ru-RU" sz="2900" dirty="0">
                    <a:latin typeface="Times New Roman" panose="02020603050405020304" pitchFamily="18" charset="0"/>
                    <a:cs typeface="Times New Roman" panose="02020603050405020304" pitchFamily="18" charset="0"/>
                  </a:rPr>
                  <a:t>4.</a:t>
                </a:r>
                <a:r>
                  <a:rPr lang="ru-RU" altLang="ru-RU" sz="2900" dirty="0">
                    <a:latin typeface="Times New Roman" panose="02020603050405020304" pitchFamily="18" charset="0"/>
                    <a:cs typeface="Times New Roman" panose="02020603050405020304" pitchFamily="18" charset="0"/>
                  </a:rPr>
                  <a:t> Цена товара вначале увеличилась на 20%, а потом уменьшилась на 20%. </a:t>
                </a:r>
              </a:p>
              <a:p>
                <a:pPr marL="0" indent="0">
                  <a:buFontTx/>
                  <a:buNone/>
                </a:pPr>
                <a:r>
                  <a:rPr lang="ru-RU" altLang="ru-RU" sz="2900" dirty="0">
                    <a:latin typeface="Times New Roman" panose="02020603050405020304" pitchFamily="18" charset="0"/>
                    <a:cs typeface="Times New Roman" panose="02020603050405020304" pitchFamily="18" charset="0"/>
                  </a:rPr>
                  <a:t>Возможные вопросы:</a:t>
                </a:r>
              </a:p>
              <a:p>
                <a:pPr marL="0" indent="0">
                  <a:buFontTx/>
                  <a:buNone/>
                </a:pPr>
                <a:r>
                  <a:rPr lang="ru-RU" altLang="ru-RU" sz="2900" dirty="0">
                    <a:latin typeface="Times New Roman" panose="02020603050405020304" pitchFamily="18" charset="0"/>
                    <a:cs typeface="Times New Roman" panose="02020603050405020304" pitchFamily="18" charset="0"/>
                  </a:rPr>
                  <a:t>Увеличилась или уменьшилась в конечном результате цена товара?</a:t>
                </a:r>
              </a:p>
              <a:p>
                <a:pPr marL="0" indent="0">
                  <a:buFontTx/>
                  <a:buNone/>
                </a:pPr>
                <a:r>
                  <a:rPr lang="ru-RU" altLang="ru-RU" sz="2900" dirty="0">
                    <a:latin typeface="Times New Roman" panose="02020603050405020304" pitchFamily="18" charset="0"/>
                    <a:cs typeface="Times New Roman" panose="02020603050405020304" pitchFamily="18" charset="0"/>
                  </a:rPr>
                  <a:t>На сколько процентов увеличилась или уменьшилась цена товара?</a:t>
                </a:r>
              </a:p>
              <a:p>
                <a:pPr marL="0" indent="0">
                  <a:buNone/>
                </a:pPr>
                <a:endParaRPr lang="en-US" sz="2900" dirty="0">
                  <a:latin typeface="Times New Roman" panose="02020603050405020304" pitchFamily="18" charset="0"/>
                  <a:cs typeface="Times New Roman" panose="02020603050405020304" pitchFamily="18" charset="0"/>
                </a:endParaRPr>
              </a:p>
              <a:p>
                <a:pPr marL="0" indent="0" algn="ctr">
                  <a:buNone/>
                </a:pPr>
                <a:r>
                  <a:rPr lang="ru-RU" sz="2400" dirty="0">
                    <a:latin typeface="Times New Roman" panose="02020603050405020304" pitchFamily="18" charset="0"/>
                    <a:cs typeface="Times New Roman" panose="02020603050405020304" pitchFamily="18" charset="0"/>
                  </a:rPr>
                  <a:t> </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ru-RU" sz="2400" dirty="0">
                  <a:latin typeface="Times New Roman" panose="02020603050405020304" pitchFamily="18" charset="0"/>
                  <a:cs typeface="Times New Roman" panose="02020603050405020304" pitchFamily="18" charset="0"/>
                </a:endParaRPr>
              </a:p>
            </p:txBody>
          </p:sp>
        </mc:Choice>
        <mc:Fallback xmlns="">
          <p:sp>
            <p:nvSpPr>
              <p:cNvPr id="6" name="Объект 5">
                <a:extLst>
                  <a:ext uri="{FF2B5EF4-FFF2-40B4-BE49-F238E27FC236}">
                    <a16:creationId xmlns:a16="http://schemas.microsoft.com/office/drawing/2014/main" id="{05781B16-9D33-E9B0-C703-84C3C73B9612}"/>
                  </a:ext>
                </a:extLst>
              </p:cNvPr>
              <p:cNvSpPr>
                <a:spLocks noGrp="1" noRot="1" noChangeAspect="1" noMove="1" noResize="1" noEditPoints="1" noAdjustHandles="1" noChangeArrowheads="1" noChangeShapeType="1" noTextEdit="1"/>
              </p:cNvSpPr>
              <p:nvPr>
                <p:ph idx="1"/>
              </p:nvPr>
            </p:nvSpPr>
            <p:spPr>
              <a:xfrm>
                <a:off x="319597" y="1115411"/>
                <a:ext cx="8487052" cy="5389456"/>
              </a:xfrm>
              <a:blipFill>
                <a:blip r:embed="rId2"/>
                <a:stretch>
                  <a:fillRect l="-1292" t="-3054" r="-1077"/>
                </a:stretch>
              </a:blipFill>
            </p:spPr>
            <p:txBody>
              <a:bodyPr/>
              <a:lstStyle/>
              <a:p>
                <a:r>
                  <a:rPr lang="ru-RU">
                    <a:noFill/>
                  </a:rPr>
                  <a:t> </a:t>
                </a:r>
              </a:p>
            </p:txBody>
          </p:sp>
        </mc:Fallback>
      </mc:AlternateContent>
      <p:sp>
        <p:nvSpPr>
          <p:cNvPr id="7" name="Пятиугольник 2">
            <a:extLst>
              <a:ext uri="{FF2B5EF4-FFF2-40B4-BE49-F238E27FC236}">
                <a16:creationId xmlns:a16="http://schemas.microsoft.com/office/drawing/2014/main" id="{968CFC52-D917-1A2D-6524-1D460AD5B0D5}"/>
              </a:ext>
            </a:extLst>
          </p:cNvPr>
          <p:cNvSpPr txBox="1">
            <a:spLocks noGrp="1"/>
          </p:cNvSpPr>
          <p:nvPr>
            <p:ph type="title"/>
          </p:nvPr>
        </p:nvSpPr>
        <p:spPr>
          <a:xfrm>
            <a:off x="0" y="353133"/>
            <a:ext cx="7235301" cy="655807"/>
          </a:xfrm>
          <a:prstGeom prst="homePlate">
            <a:avLst/>
          </a:prstGeom>
          <a:solidFill>
            <a:srgbClr val="256569"/>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ru-RU" sz="2800" dirty="0">
                <a:solidFill>
                  <a:schemeClr val="bg1"/>
                </a:solidFill>
                <a:latin typeface="Times New Roman" pitchFamily="18" charset="0"/>
                <a:cs typeface="Times New Roman" pitchFamily="18" charset="0"/>
              </a:rPr>
              <a:t>Мозговой штурм </a:t>
            </a:r>
            <a:endParaRPr lang="ru-RU" sz="2800" dirty="0">
              <a:solidFill>
                <a:schemeClr val="bg1"/>
              </a:solidFill>
              <a:latin typeface="Book Antiqua" panose="02040602050305030304" pitchFamily="18" charset="0"/>
            </a:endParaRPr>
          </a:p>
        </p:txBody>
      </p:sp>
      <p:pic>
        <p:nvPicPr>
          <p:cNvPr id="8" name="Рисунок 7">
            <a:extLst>
              <a:ext uri="{FF2B5EF4-FFF2-40B4-BE49-F238E27FC236}">
                <a16:creationId xmlns:a16="http://schemas.microsoft.com/office/drawing/2014/main" id="{2DA378A6-9C5E-9946-5734-34961D80AC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839" b="55757"/>
          <a:stretch/>
        </p:blipFill>
        <p:spPr>
          <a:xfrm>
            <a:off x="7297445" y="326003"/>
            <a:ext cx="1724227" cy="611247"/>
          </a:xfrm>
          <a:prstGeom prst="rect">
            <a:avLst/>
          </a:prstGeom>
        </p:spPr>
      </p:pic>
    </p:spTree>
    <p:extLst>
      <p:ext uri="{BB962C8B-B14F-4D97-AF65-F5344CB8AC3E}">
        <p14:creationId xmlns:p14="http://schemas.microsoft.com/office/powerpoint/2010/main" val="1795315941"/>
      </p:ext>
    </p:extLst>
  </p:cSld>
  <p:clrMapOvr>
    <a:masterClrMapping/>
  </p:clrMapOvr>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D152A4D475B3F94B9A44EC35E28A4960" ma:contentTypeVersion="1" ma:contentTypeDescription="Создание документа." ma:contentTypeScope="" ma:versionID="46f56e486521e51090bd96ea8df1194b">
  <xsd:schema xmlns:xsd="http://www.w3.org/2001/XMLSchema" xmlns:xs="http://www.w3.org/2001/XMLSchema" xmlns:p="http://schemas.microsoft.com/office/2006/metadata/properties" xmlns:ns1="http://schemas.microsoft.com/sharepoint/v3" targetNamespace="http://schemas.microsoft.com/office/2006/metadata/properties" ma:root="true" ma:fieldsID="2a10c82831e5d625bbb0173136b0368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Дата начала расписания" ma:description="" ma:hidden="true" ma:internalName="PublishingStartDate">
      <xsd:simpleType>
        <xsd:restriction base="dms:Unknown"/>
      </xsd:simpleType>
    </xsd:element>
    <xsd:element name="PublishingExpirationDate" ma:index="9" nillable="true" ma:displayName="Дата окончания расписания"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FE14FB3A-98B0-4541-A9B6-6A9A9A4E9711}">
  <ds:schemaRefs>
    <ds:schemaRef ds:uri="http://schemas.microsoft.com/sharepoint/v3/contenttype/forms"/>
  </ds:schemaRefs>
</ds:datastoreItem>
</file>

<file path=customXml/itemProps2.xml><?xml version="1.0" encoding="utf-8"?>
<ds:datastoreItem xmlns:ds="http://schemas.openxmlformats.org/officeDocument/2006/customXml" ds:itemID="{A01F834A-76E6-4828-A761-3403309F8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F78A8B-7EE1-459B-81DE-8E382C3F86C9}">
  <ds:schemaRefs>
    <ds:schemaRef ds:uri="http://purl.org/dc/elements/1.1/"/>
    <ds:schemaRef ds:uri="http://schemas.microsoft.com/office/2006/metadata/properties"/>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4077</TotalTime>
  <Words>1583</Words>
  <Application>Microsoft Office PowerPoint</Application>
  <PresentationFormat>Экран (4:3)</PresentationFormat>
  <Paragraphs>256</Paragraphs>
  <Slides>24</Slides>
  <Notes>0</Notes>
  <HiddenSlides>0</HiddenSlides>
  <MMClips>0</MMClips>
  <ScaleCrop>false</ScaleCrop>
  <HeadingPairs>
    <vt:vector size="8" baseType="variant">
      <vt:variant>
        <vt:lpstr>Использованные шрифты</vt:lpstr>
      </vt:variant>
      <vt:variant>
        <vt:i4>8</vt:i4>
      </vt:variant>
      <vt:variant>
        <vt:lpstr>Тема</vt:lpstr>
      </vt:variant>
      <vt:variant>
        <vt:i4>1</vt:i4>
      </vt:variant>
      <vt:variant>
        <vt:lpstr>Внедренные серверы OLE</vt:lpstr>
      </vt:variant>
      <vt:variant>
        <vt:i4>2</vt:i4>
      </vt:variant>
      <vt:variant>
        <vt:lpstr>Заголовки слайдов</vt:lpstr>
      </vt:variant>
      <vt:variant>
        <vt:i4>24</vt:i4>
      </vt:variant>
    </vt:vector>
  </HeadingPairs>
  <TitlesOfParts>
    <vt:vector size="35" baseType="lpstr">
      <vt:lpstr>Arial</vt:lpstr>
      <vt:lpstr>Book Antiqua</vt:lpstr>
      <vt:lpstr>Calibri</vt:lpstr>
      <vt:lpstr>Calibri Light</vt:lpstr>
      <vt:lpstr>Cambria Math</vt:lpstr>
      <vt:lpstr>Symbol</vt:lpstr>
      <vt:lpstr>Times New Roman</vt:lpstr>
      <vt:lpstr>Wingdings</vt:lpstr>
      <vt:lpstr>Office Theme</vt:lpstr>
      <vt:lpstr>Точечный рисунок</vt:lpstr>
      <vt:lpstr>Слайд</vt:lpstr>
      <vt:lpstr>Презентация PowerPoint</vt:lpstr>
      <vt:lpstr>Презентация PowerPoint</vt:lpstr>
      <vt:lpstr>Презентация PowerPoint</vt:lpstr>
      <vt:lpstr> </vt:lpstr>
      <vt:lpstr>Достоинства проектного метода:</vt:lpstr>
      <vt:lpstr>Презентация PowerPoint</vt:lpstr>
      <vt:lpstr>Презентация PowerPoint</vt:lpstr>
      <vt:lpstr>Презентация PowerPoint</vt:lpstr>
      <vt:lpstr>Мозговой штурм </vt:lpstr>
      <vt:lpstr>Проблемные ситуации </vt:lpstr>
      <vt:lpstr>Проблемные ситуации </vt:lpstr>
      <vt:lpstr>Презентация PowerPoint</vt:lpstr>
      <vt:lpstr> Задания с практической направленностью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Windows User</dc:creator>
  <cp:lastModifiedBy>Наталья Сафонова</cp:lastModifiedBy>
  <cp:revision>631</cp:revision>
  <cp:lastPrinted>2022-04-18T13:54:11Z</cp:lastPrinted>
  <dcterms:created xsi:type="dcterms:W3CDTF">2016-09-22T16:49:19Z</dcterms:created>
  <dcterms:modified xsi:type="dcterms:W3CDTF">2023-05-16T17:25:49Z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0x010100D152A4D475B3F94B9A44EC35E28A4960</vt:lpwstr>
  </property>
</Properties>
</file>